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handoutMasterIdLst>
    <p:handoutMasterId r:id="rId21"/>
  </p:handoutMasterIdLst>
  <p:sldIdLst>
    <p:sldId id="256" r:id="rId5"/>
    <p:sldId id="263" r:id="rId6"/>
    <p:sldId id="280" r:id="rId7"/>
    <p:sldId id="287" r:id="rId8"/>
    <p:sldId id="273" r:id="rId9"/>
    <p:sldId id="289" r:id="rId10"/>
    <p:sldId id="290" r:id="rId11"/>
    <p:sldId id="286" r:id="rId12"/>
    <p:sldId id="294" r:id="rId13"/>
    <p:sldId id="292" r:id="rId14"/>
    <p:sldId id="291" r:id="rId15"/>
    <p:sldId id="296" r:id="rId16"/>
    <p:sldId id="284" r:id="rId17"/>
    <p:sldId id="272" r:id="rId18"/>
    <p:sldId id="262" r:id="rId1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FE94CDC5-61C9-4E19-8B62-1F301AE759EA}">
          <p14:sldIdLst>
            <p14:sldId id="256"/>
            <p14:sldId id="263"/>
            <p14:sldId id="280"/>
            <p14:sldId id="287"/>
            <p14:sldId id="273"/>
            <p14:sldId id="289"/>
            <p14:sldId id="290"/>
            <p14:sldId id="286"/>
            <p14:sldId id="294"/>
            <p14:sldId id="292"/>
            <p14:sldId id="291"/>
            <p14:sldId id="296"/>
            <p14:sldId id="284"/>
            <p14:sldId id="272"/>
          </p14:sldIdLst>
        </p14:section>
        <p14:section name="Archive" id="{D545BBE8-6F17-4F96-97CB-F11C6C540193}">
          <p14:sldIdLst>
            <p14:sldId id="26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17E80D-1B29-0636-BAD8-9004FEDA9628}" name="Joy CREMESTY" initials="JC" userId="S::joy.cremesty@lgi.earth::15a066d7-ebae-49f6-bc12-4f4595fbf8f6" providerId="AD"/>
  <p188:author id="{A3E16386-C8B4-FEF2-20DE-A2C7B7515791}" name="Utente guest" initials="Ug" userId="S::urn:spo:tenantanon#7e93a3f8-d549-47ea-9e30-94619ef88cb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50" d="100"/>
          <a:sy n="50" d="100"/>
        </p:scale>
        <p:origin x="1260" y="3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FBC242-78EF-45F4-840E-E8601BF9FC9D}" type="doc">
      <dgm:prSet loTypeId="urn:microsoft.com/office/officeart/2005/8/layout/chevron1" loCatId="process" qsTypeId="urn:microsoft.com/office/officeart/2005/8/quickstyle/simple2" qsCatId="simple" csTypeId="urn:microsoft.com/office/officeart/2005/8/colors/colorful2" csCatId="colorful" phldr="1"/>
      <dgm:spPr/>
    </dgm:pt>
    <dgm:pt modelId="{3453B7D6-1C8F-4719-BBFB-5BCDEF69E873}">
      <dgm:prSet phldrT="[Texte]" phldr="1"/>
      <dgm:spPr/>
      <dgm:t>
        <a:bodyPr/>
        <a:lstStyle/>
        <a:p>
          <a:endParaRPr lang="fr-FR"/>
        </a:p>
      </dgm:t>
    </dgm:pt>
    <dgm:pt modelId="{7696924E-BC80-45B9-B8FA-DA2288F10A76}" type="parTrans" cxnId="{B8BC8B68-F8ED-4B64-A625-864635F85503}">
      <dgm:prSet/>
      <dgm:spPr/>
      <dgm:t>
        <a:bodyPr/>
        <a:lstStyle/>
        <a:p>
          <a:endParaRPr lang="fr-FR"/>
        </a:p>
      </dgm:t>
    </dgm:pt>
    <dgm:pt modelId="{127FE20F-DFFC-49AC-BC25-9C72B1F048FB}" type="sibTrans" cxnId="{B8BC8B68-F8ED-4B64-A625-864635F85503}">
      <dgm:prSet/>
      <dgm:spPr/>
      <dgm:t>
        <a:bodyPr/>
        <a:lstStyle/>
        <a:p>
          <a:endParaRPr lang="fr-FR"/>
        </a:p>
      </dgm:t>
    </dgm:pt>
    <dgm:pt modelId="{83FEC680-F871-4EB6-BB7B-63C40C119EB6}">
      <dgm:prSet phldrT="[Texte]" phldr="1"/>
      <dgm:spPr/>
      <dgm:t>
        <a:bodyPr/>
        <a:lstStyle/>
        <a:p>
          <a:endParaRPr lang="fr-FR"/>
        </a:p>
      </dgm:t>
    </dgm:pt>
    <dgm:pt modelId="{91D4D6E0-7B22-49ED-803E-75DAD0CA6E9B}" type="parTrans" cxnId="{99D9E3CC-39EF-4BD7-AA7B-11E777B47618}">
      <dgm:prSet/>
      <dgm:spPr/>
      <dgm:t>
        <a:bodyPr/>
        <a:lstStyle/>
        <a:p>
          <a:endParaRPr lang="fr-FR"/>
        </a:p>
      </dgm:t>
    </dgm:pt>
    <dgm:pt modelId="{DA592DAC-22C9-48AE-8638-8717564BB553}" type="sibTrans" cxnId="{99D9E3CC-39EF-4BD7-AA7B-11E777B47618}">
      <dgm:prSet/>
      <dgm:spPr/>
      <dgm:t>
        <a:bodyPr/>
        <a:lstStyle/>
        <a:p>
          <a:endParaRPr lang="fr-FR"/>
        </a:p>
      </dgm:t>
    </dgm:pt>
    <dgm:pt modelId="{BB539346-1F17-46AD-AD77-99DB26232425}">
      <dgm:prSet phldrT="[Texte]" phldr="1"/>
      <dgm:spPr/>
      <dgm:t>
        <a:bodyPr/>
        <a:lstStyle/>
        <a:p>
          <a:endParaRPr lang="fr-FR"/>
        </a:p>
      </dgm:t>
    </dgm:pt>
    <dgm:pt modelId="{9B0A7F9E-D59A-49EE-BCAB-D37F1007381A}" type="parTrans" cxnId="{58925ECB-80B6-4D5B-BA61-810EDF7BD517}">
      <dgm:prSet/>
      <dgm:spPr/>
      <dgm:t>
        <a:bodyPr/>
        <a:lstStyle/>
        <a:p>
          <a:endParaRPr lang="fr-FR"/>
        </a:p>
      </dgm:t>
    </dgm:pt>
    <dgm:pt modelId="{52765633-8867-4214-BDC4-EB15C9F4D64E}" type="sibTrans" cxnId="{58925ECB-80B6-4D5B-BA61-810EDF7BD517}">
      <dgm:prSet/>
      <dgm:spPr/>
      <dgm:t>
        <a:bodyPr/>
        <a:lstStyle/>
        <a:p>
          <a:endParaRPr lang="fr-FR"/>
        </a:p>
      </dgm:t>
    </dgm:pt>
    <dgm:pt modelId="{84FEE5A2-AC27-4B8C-B269-9AADEA1D1272}">
      <dgm:prSet/>
      <dgm:spPr/>
      <dgm:t>
        <a:bodyPr/>
        <a:lstStyle/>
        <a:p>
          <a:endParaRPr lang="fr-FR"/>
        </a:p>
      </dgm:t>
    </dgm:pt>
    <dgm:pt modelId="{43A9C500-3EED-4975-A127-32834CF3A581}" type="parTrans" cxnId="{AD7216A3-7B31-430B-AADC-561F4B156431}">
      <dgm:prSet/>
      <dgm:spPr/>
      <dgm:t>
        <a:bodyPr/>
        <a:lstStyle/>
        <a:p>
          <a:endParaRPr lang="fr-FR"/>
        </a:p>
      </dgm:t>
    </dgm:pt>
    <dgm:pt modelId="{7B59D9FE-4414-4B8C-9057-D3E5B80B6ABF}" type="sibTrans" cxnId="{AD7216A3-7B31-430B-AADC-561F4B156431}">
      <dgm:prSet/>
      <dgm:spPr/>
      <dgm:t>
        <a:bodyPr/>
        <a:lstStyle/>
        <a:p>
          <a:endParaRPr lang="fr-FR"/>
        </a:p>
      </dgm:t>
    </dgm:pt>
    <dgm:pt modelId="{883B65F4-59A3-4430-9B2A-1E4530F48FD1}">
      <dgm:prSet/>
      <dgm:spPr/>
      <dgm:t>
        <a:bodyPr/>
        <a:lstStyle/>
        <a:p>
          <a:endParaRPr lang="fr-FR"/>
        </a:p>
      </dgm:t>
    </dgm:pt>
    <dgm:pt modelId="{386129EF-9E81-4E7F-997F-D7165EB3B32E}" type="parTrans" cxnId="{34D61BB3-804A-4A1B-8D95-17B226405E08}">
      <dgm:prSet/>
      <dgm:spPr/>
      <dgm:t>
        <a:bodyPr/>
        <a:lstStyle/>
        <a:p>
          <a:endParaRPr lang="fr-FR"/>
        </a:p>
      </dgm:t>
    </dgm:pt>
    <dgm:pt modelId="{B9067CA1-3723-4BE7-85BE-40EE932EE6B7}" type="sibTrans" cxnId="{34D61BB3-804A-4A1B-8D95-17B226405E08}">
      <dgm:prSet/>
      <dgm:spPr/>
      <dgm:t>
        <a:bodyPr/>
        <a:lstStyle/>
        <a:p>
          <a:endParaRPr lang="fr-FR"/>
        </a:p>
      </dgm:t>
    </dgm:pt>
    <dgm:pt modelId="{57C5D30D-B398-4217-8127-E58CB87EC61B}">
      <dgm:prSet/>
      <dgm:spPr/>
      <dgm:t>
        <a:bodyPr/>
        <a:lstStyle/>
        <a:p>
          <a:endParaRPr lang="fr-FR"/>
        </a:p>
      </dgm:t>
    </dgm:pt>
    <dgm:pt modelId="{C45B9325-CD95-48F5-A5FE-0218E2AF950C}" type="parTrans" cxnId="{0690D147-A630-4FA5-9326-284BC72AA705}">
      <dgm:prSet/>
      <dgm:spPr/>
      <dgm:t>
        <a:bodyPr/>
        <a:lstStyle/>
        <a:p>
          <a:endParaRPr lang="fr-FR"/>
        </a:p>
      </dgm:t>
    </dgm:pt>
    <dgm:pt modelId="{8A9550AA-9531-4A9A-9452-871F929CE027}" type="sibTrans" cxnId="{0690D147-A630-4FA5-9326-284BC72AA705}">
      <dgm:prSet/>
      <dgm:spPr/>
      <dgm:t>
        <a:bodyPr/>
        <a:lstStyle/>
        <a:p>
          <a:endParaRPr lang="fr-FR"/>
        </a:p>
      </dgm:t>
    </dgm:pt>
    <dgm:pt modelId="{C89FDE82-9D2F-4FA9-95F0-83887F473128}" type="pres">
      <dgm:prSet presAssocID="{63FBC242-78EF-45F4-840E-E8601BF9FC9D}" presName="Name0" presStyleCnt="0">
        <dgm:presLayoutVars>
          <dgm:dir/>
          <dgm:animLvl val="lvl"/>
          <dgm:resizeHandles val="exact"/>
        </dgm:presLayoutVars>
      </dgm:prSet>
      <dgm:spPr/>
    </dgm:pt>
    <dgm:pt modelId="{FCFAEC6F-BAAE-4292-BD6A-9708DEC9F83C}" type="pres">
      <dgm:prSet presAssocID="{3453B7D6-1C8F-4719-BBFB-5BCDEF69E873}" presName="parTxOnly" presStyleLbl="node1" presStyleIdx="0" presStyleCnt="6">
        <dgm:presLayoutVars>
          <dgm:chMax val="0"/>
          <dgm:chPref val="0"/>
          <dgm:bulletEnabled val="1"/>
        </dgm:presLayoutVars>
      </dgm:prSet>
      <dgm:spPr/>
    </dgm:pt>
    <dgm:pt modelId="{92AACAE9-9D52-4CBA-8439-CB884733793D}" type="pres">
      <dgm:prSet presAssocID="{127FE20F-DFFC-49AC-BC25-9C72B1F048FB}" presName="parTxOnlySpace" presStyleCnt="0"/>
      <dgm:spPr/>
    </dgm:pt>
    <dgm:pt modelId="{D48EC4DB-DE19-4C4E-84AA-CBD4773800E8}" type="pres">
      <dgm:prSet presAssocID="{83FEC680-F871-4EB6-BB7B-63C40C119EB6}" presName="parTxOnly" presStyleLbl="node1" presStyleIdx="1" presStyleCnt="6">
        <dgm:presLayoutVars>
          <dgm:chMax val="0"/>
          <dgm:chPref val="0"/>
          <dgm:bulletEnabled val="1"/>
        </dgm:presLayoutVars>
      </dgm:prSet>
      <dgm:spPr/>
    </dgm:pt>
    <dgm:pt modelId="{4E01F312-E0A5-444A-8394-EC6FBF7FD8C5}" type="pres">
      <dgm:prSet presAssocID="{DA592DAC-22C9-48AE-8638-8717564BB553}" presName="parTxOnlySpace" presStyleCnt="0"/>
      <dgm:spPr/>
    </dgm:pt>
    <dgm:pt modelId="{474487EA-93DF-4A05-B9EF-46A4938B342C}" type="pres">
      <dgm:prSet presAssocID="{BB539346-1F17-46AD-AD77-99DB26232425}" presName="parTxOnly" presStyleLbl="node1" presStyleIdx="2" presStyleCnt="6">
        <dgm:presLayoutVars>
          <dgm:chMax val="0"/>
          <dgm:chPref val="0"/>
          <dgm:bulletEnabled val="1"/>
        </dgm:presLayoutVars>
      </dgm:prSet>
      <dgm:spPr/>
    </dgm:pt>
    <dgm:pt modelId="{212D99DF-1E09-4F54-8C52-0F656466024A}" type="pres">
      <dgm:prSet presAssocID="{52765633-8867-4214-BDC4-EB15C9F4D64E}" presName="parTxOnlySpace" presStyleCnt="0"/>
      <dgm:spPr/>
    </dgm:pt>
    <dgm:pt modelId="{5DC68C00-734A-413B-BFC1-85757CA93CA9}" type="pres">
      <dgm:prSet presAssocID="{84FEE5A2-AC27-4B8C-B269-9AADEA1D1272}" presName="parTxOnly" presStyleLbl="node1" presStyleIdx="3" presStyleCnt="6">
        <dgm:presLayoutVars>
          <dgm:chMax val="0"/>
          <dgm:chPref val="0"/>
          <dgm:bulletEnabled val="1"/>
        </dgm:presLayoutVars>
      </dgm:prSet>
      <dgm:spPr/>
    </dgm:pt>
    <dgm:pt modelId="{FE99BF0D-4394-4787-8042-F14AC01C171D}" type="pres">
      <dgm:prSet presAssocID="{7B59D9FE-4414-4B8C-9057-D3E5B80B6ABF}" presName="parTxOnlySpace" presStyleCnt="0"/>
      <dgm:spPr/>
    </dgm:pt>
    <dgm:pt modelId="{4DBD2707-B63B-44C7-9C14-BBCA2ADEBCE0}" type="pres">
      <dgm:prSet presAssocID="{883B65F4-59A3-4430-9B2A-1E4530F48FD1}" presName="parTxOnly" presStyleLbl="node1" presStyleIdx="4" presStyleCnt="6">
        <dgm:presLayoutVars>
          <dgm:chMax val="0"/>
          <dgm:chPref val="0"/>
          <dgm:bulletEnabled val="1"/>
        </dgm:presLayoutVars>
      </dgm:prSet>
      <dgm:spPr/>
    </dgm:pt>
    <dgm:pt modelId="{78A92793-CA92-455F-B755-F0E5FD4770D0}" type="pres">
      <dgm:prSet presAssocID="{B9067CA1-3723-4BE7-85BE-40EE932EE6B7}" presName="parTxOnlySpace" presStyleCnt="0"/>
      <dgm:spPr/>
    </dgm:pt>
    <dgm:pt modelId="{F5C74197-7E0B-46AE-94DF-995B614E84DC}" type="pres">
      <dgm:prSet presAssocID="{57C5D30D-B398-4217-8127-E58CB87EC61B}" presName="parTxOnly" presStyleLbl="node1" presStyleIdx="5" presStyleCnt="6">
        <dgm:presLayoutVars>
          <dgm:chMax val="0"/>
          <dgm:chPref val="0"/>
          <dgm:bulletEnabled val="1"/>
        </dgm:presLayoutVars>
      </dgm:prSet>
      <dgm:spPr/>
    </dgm:pt>
  </dgm:ptLst>
  <dgm:cxnLst>
    <dgm:cxn modelId="{EA1A5E08-DD44-42F2-801D-2305AB1A827C}" type="presOf" srcId="{83FEC680-F871-4EB6-BB7B-63C40C119EB6}" destId="{D48EC4DB-DE19-4C4E-84AA-CBD4773800E8}" srcOrd="0" destOrd="0" presId="urn:microsoft.com/office/officeart/2005/8/layout/chevron1"/>
    <dgm:cxn modelId="{23960D65-EAB9-4F7B-BCDF-9BC629E2551D}" type="presOf" srcId="{3453B7D6-1C8F-4719-BBFB-5BCDEF69E873}" destId="{FCFAEC6F-BAAE-4292-BD6A-9708DEC9F83C}" srcOrd="0" destOrd="0" presId="urn:microsoft.com/office/officeart/2005/8/layout/chevron1"/>
    <dgm:cxn modelId="{0690D147-A630-4FA5-9326-284BC72AA705}" srcId="{63FBC242-78EF-45F4-840E-E8601BF9FC9D}" destId="{57C5D30D-B398-4217-8127-E58CB87EC61B}" srcOrd="5" destOrd="0" parTransId="{C45B9325-CD95-48F5-A5FE-0218E2AF950C}" sibTransId="{8A9550AA-9531-4A9A-9452-871F929CE027}"/>
    <dgm:cxn modelId="{B8BC8B68-F8ED-4B64-A625-864635F85503}" srcId="{63FBC242-78EF-45F4-840E-E8601BF9FC9D}" destId="{3453B7D6-1C8F-4719-BBFB-5BCDEF69E873}" srcOrd="0" destOrd="0" parTransId="{7696924E-BC80-45B9-B8FA-DA2288F10A76}" sibTransId="{127FE20F-DFFC-49AC-BC25-9C72B1F048FB}"/>
    <dgm:cxn modelId="{069AE156-7002-4FF8-87C8-DF1398697E75}" type="presOf" srcId="{883B65F4-59A3-4430-9B2A-1E4530F48FD1}" destId="{4DBD2707-B63B-44C7-9C14-BBCA2ADEBCE0}" srcOrd="0" destOrd="0" presId="urn:microsoft.com/office/officeart/2005/8/layout/chevron1"/>
    <dgm:cxn modelId="{C13E2F91-E9AF-4D66-8C14-BA1BB2A65A6B}" type="presOf" srcId="{63FBC242-78EF-45F4-840E-E8601BF9FC9D}" destId="{C89FDE82-9D2F-4FA9-95F0-83887F473128}" srcOrd="0" destOrd="0" presId="urn:microsoft.com/office/officeart/2005/8/layout/chevron1"/>
    <dgm:cxn modelId="{AD7216A3-7B31-430B-AADC-561F4B156431}" srcId="{63FBC242-78EF-45F4-840E-E8601BF9FC9D}" destId="{84FEE5A2-AC27-4B8C-B269-9AADEA1D1272}" srcOrd="3" destOrd="0" parTransId="{43A9C500-3EED-4975-A127-32834CF3A581}" sibTransId="{7B59D9FE-4414-4B8C-9057-D3E5B80B6ABF}"/>
    <dgm:cxn modelId="{34D61BB3-804A-4A1B-8D95-17B226405E08}" srcId="{63FBC242-78EF-45F4-840E-E8601BF9FC9D}" destId="{883B65F4-59A3-4430-9B2A-1E4530F48FD1}" srcOrd="4" destOrd="0" parTransId="{386129EF-9E81-4E7F-997F-D7165EB3B32E}" sibTransId="{B9067CA1-3723-4BE7-85BE-40EE932EE6B7}"/>
    <dgm:cxn modelId="{58925ECB-80B6-4D5B-BA61-810EDF7BD517}" srcId="{63FBC242-78EF-45F4-840E-E8601BF9FC9D}" destId="{BB539346-1F17-46AD-AD77-99DB26232425}" srcOrd="2" destOrd="0" parTransId="{9B0A7F9E-D59A-49EE-BCAB-D37F1007381A}" sibTransId="{52765633-8867-4214-BDC4-EB15C9F4D64E}"/>
    <dgm:cxn modelId="{99D9E3CC-39EF-4BD7-AA7B-11E777B47618}" srcId="{63FBC242-78EF-45F4-840E-E8601BF9FC9D}" destId="{83FEC680-F871-4EB6-BB7B-63C40C119EB6}" srcOrd="1" destOrd="0" parTransId="{91D4D6E0-7B22-49ED-803E-75DAD0CA6E9B}" sibTransId="{DA592DAC-22C9-48AE-8638-8717564BB553}"/>
    <dgm:cxn modelId="{2E73DDD9-51B4-4636-AA11-A7DADE588FEA}" type="presOf" srcId="{84FEE5A2-AC27-4B8C-B269-9AADEA1D1272}" destId="{5DC68C00-734A-413B-BFC1-85757CA93CA9}" srcOrd="0" destOrd="0" presId="urn:microsoft.com/office/officeart/2005/8/layout/chevron1"/>
    <dgm:cxn modelId="{457D82EB-5D06-471B-B270-28247FB96473}" type="presOf" srcId="{BB539346-1F17-46AD-AD77-99DB26232425}" destId="{474487EA-93DF-4A05-B9EF-46A4938B342C}" srcOrd="0" destOrd="0" presId="urn:microsoft.com/office/officeart/2005/8/layout/chevron1"/>
    <dgm:cxn modelId="{DA0706EE-684D-495E-82FA-D84DAB7B67C5}" type="presOf" srcId="{57C5D30D-B398-4217-8127-E58CB87EC61B}" destId="{F5C74197-7E0B-46AE-94DF-995B614E84DC}" srcOrd="0" destOrd="0" presId="urn:microsoft.com/office/officeart/2005/8/layout/chevron1"/>
    <dgm:cxn modelId="{F734DF24-4FDE-412D-BAFA-5E0120A72468}" type="presParOf" srcId="{C89FDE82-9D2F-4FA9-95F0-83887F473128}" destId="{FCFAEC6F-BAAE-4292-BD6A-9708DEC9F83C}" srcOrd="0" destOrd="0" presId="urn:microsoft.com/office/officeart/2005/8/layout/chevron1"/>
    <dgm:cxn modelId="{BF126838-3281-44D5-AEF7-7262D837B052}" type="presParOf" srcId="{C89FDE82-9D2F-4FA9-95F0-83887F473128}" destId="{92AACAE9-9D52-4CBA-8439-CB884733793D}" srcOrd="1" destOrd="0" presId="urn:microsoft.com/office/officeart/2005/8/layout/chevron1"/>
    <dgm:cxn modelId="{087E9E4C-DE96-4EBA-88E1-AAAF2126287A}" type="presParOf" srcId="{C89FDE82-9D2F-4FA9-95F0-83887F473128}" destId="{D48EC4DB-DE19-4C4E-84AA-CBD4773800E8}" srcOrd="2" destOrd="0" presId="urn:microsoft.com/office/officeart/2005/8/layout/chevron1"/>
    <dgm:cxn modelId="{8E03047B-19C5-4493-8997-95E81FB8F857}" type="presParOf" srcId="{C89FDE82-9D2F-4FA9-95F0-83887F473128}" destId="{4E01F312-E0A5-444A-8394-EC6FBF7FD8C5}" srcOrd="3" destOrd="0" presId="urn:microsoft.com/office/officeart/2005/8/layout/chevron1"/>
    <dgm:cxn modelId="{F378D81B-6F2A-4369-8E99-207FE367ED36}" type="presParOf" srcId="{C89FDE82-9D2F-4FA9-95F0-83887F473128}" destId="{474487EA-93DF-4A05-B9EF-46A4938B342C}" srcOrd="4" destOrd="0" presId="urn:microsoft.com/office/officeart/2005/8/layout/chevron1"/>
    <dgm:cxn modelId="{2F1D184C-5CA3-4140-B847-D25E29A7CB08}" type="presParOf" srcId="{C89FDE82-9D2F-4FA9-95F0-83887F473128}" destId="{212D99DF-1E09-4F54-8C52-0F656466024A}" srcOrd="5" destOrd="0" presId="urn:microsoft.com/office/officeart/2005/8/layout/chevron1"/>
    <dgm:cxn modelId="{749375EE-91EF-47AD-8CA7-1F297B9A662C}" type="presParOf" srcId="{C89FDE82-9D2F-4FA9-95F0-83887F473128}" destId="{5DC68C00-734A-413B-BFC1-85757CA93CA9}" srcOrd="6" destOrd="0" presId="urn:microsoft.com/office/officeart/2005/8/layout/chevron1"/>
    <dgm:cxn modelId="{A2573EBD-9F13-45AD-8A16-19979146FB1B}" type="presParOf" srcId="{C89FDE82-9D2F-4FA9-95F0-83887F473128}" destId="{FE99BF0D-4394-4787-8042-F14AC01C171D}" srcOrd="7" destOrd="0" presId="urn:microsoft.com/office/officeart/2005/8/layout/chevron1"/>
    <dgm:cxn modelId="{9ECC41B3-98F7-4962-8BFD-35E51AE4D168}" type="presParOf" srcId="{C89FDE82-9D2F-4FA9-95F0-83887F473128}" destId="{4DBD2707-B63B-44C7-9C14-BBCA2ADEBCE0}" srcOrd="8" destOrd="0" presId="urn:microsoft.com/office/officeart/2005/8/layout/chevron1"/>
    <dgm:cxn modelId="{261C2F2D-48EC-42F5-B95B-84758783C9AE}" type="presParOf" srcId="{C89FDE82-9D2F-4FA9-95F0-83887F473128}" destId="{78A92793-CA92-455F-B755-F0E5FD4770D0}" srcOrd="9" destOrd="0" presId="urn:microsoft.com/office/officeart/2005/8/layout/chevron1"/>
    <dgm:cxn modelId="{F8F6D54A-2674-45E8-ADE3-792CD10DA199}" type="presParOf" srcId="{C89FDE82-9D2F-4FA9-95F0-83887F473128}" destId="{F5C74197-7E0B-46AE-94DF-995B614E84DC}" srcOrd="1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AEC6F-BAAE-4292-BD6A-9708DEC9F83C}">
      <dsp:nvSpPr>
        <dsp:cNvPr id="0" name=""/>
        <dsp:cNvSpPr/>
      </dsp:nvSpPr>
      <dsp:spPr>
        <a:xfrm>
          <a:off x="5134" y="1605570"/>
          <a:ext cx="1910059" cy="764023"/>
        </a:xfrm>
        <a:prstGeom prst="chevron">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fr-FR" sz="2300" kern="1200"/>
        </a:p>
      </dsp:txBody>
      <dsp:txXfrm>
        <a:off x="387146" y="1605570"/>
        <a:ext cx="1146036" cy="764023"/>
      </dsp:txXfrm>
    </dsp:sp>
    <dsp:sp modelId="{D48EC4DB-DE19-4C4E-84AA-CBD4773800E8}">
      <dsp:nvSpPr>
        <dsp:cNvPr id="0" name=""/>
        <dsp:cNvSpPr/>
      </dsp:nvSpPr>
      <dsp:spPr>
        <a:xfrm>
          <a:off x="1724188" y="1605570"/>
          <a:ext cx="1910059" cy="764023"/>
        </a:xfrm>
        <a:prstGeom prst="chevron">
          <a:avLst/>
        </a:prstGeom>
        <a:solidFill>
          <a:schemeClr val="accent2">
            <a:hueOff val="1120000"/>
            <a:satOff val="7265"/>
            <a:lumOff val="-8745"/>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fr-FR" sz="2300" kern="1200"/>
        </a:p>
      </dsp:txBody>
      <dsp:txXfrm>
        <a:off x="2106200" y="1605570"/>
        <a:ext cx="1146036" cy="764023"/>
      </dsp:txXfrm>
    </dsp:sp>
    <dsp:sp modelId="{474487EA-93DF-4A05-B9EF-46A4938B342C}">
      <dsp:nvSpPr>
        <dsp:cNvPr id="0" name=""/>
        <dsp:cNvSpPr/>
      </dsp:nvSpPr>
      <dsp:spPr>
        <a:xfrm>
          <a:off x="3443242" y="1605570"/>
          <a:ext cx="1910059" cy="764023"/>
        </a:xfrm>
        <a:prstGeom prst="chevron">
          <a:avLst/>
        </a:prstGeom>
        <a:solidFill>
          <a:schemeClr val="accent2">
            <a:hueOff val="2240000"/>
            <a:satOff val="14529"/>
            <a:lumOff val="-1749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endParaRPr lang="fr-FR" sz="2300" kern="1200"/>
        </a:p>
      </dsp:txBody>
      <dsp:txXfrm>
        <a:off x="3825254" y="1605570"/>
        <a:ext cx="1146036" cy="764023"/>
      </dsp:txXfrm>
    </dsp:sp>
    <dsp:sp modelId="{5DC68C00-734A-413B-BFC1-85757CA93CA9}">
      <dsp:nvSpPr>
        <dsp:cNvPr id="0" name=""/>
        <dsp:cNvSpPr/>
      </dsp:nvSpPr>
      <dsp:spPr>
        <a:xfrm>
          <a:off x="5162296" y="1605570"/>
          <a:ext cx="1910059" cy="764023"/>
        </a:xfrm>
        <a:prstGeom prst="chevron">
          <a:avLst/>
        </a:prstGeom>
        <a:solidFill>
          <a:schemeClr val="accent2">
            <a:hueOff val="3360001"/>
            <a:satOff val="21794"/>
            <a:lumOff val="-2623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endParaRPr lang="fr-FR" sz="4600" kern="1200"/>
        </a:p>
      </dsp:txBody>
      <dsp:txXfrm>
        <a:off x="5544308" y="1605570"/>
        <a:ext cx="1146036" cy="764023"/>
      </dsp:txXfrm>
    </dsp:sp>
    <dsp:sp modelId="{4DBD2707-B63B-44C7-9C14-BBCA2ADEBCE0}">
      <dsp:nvSpPr>
        <dsp:cNvPr id="0" name=""/>
        <dsp:cNvSpPr/>
      </dsp:nvSpPr>
      <dsp:spPr>
        <a:xfrm>
          <a:off x="6881350" y="1605570"/>
          <a:ext cx="1910059" cy="764023"/>
        </a:xfrm>
        <a:prstGeom prst="chevron">
          <a:avLst/>
        </a:prstGeom>
        <a:solidFill>
          <a:schemeClr val="accent2">
            <a:hueOff val="4480001"/>
            <a:satOff val="29058"/>
            <a:lumOff val="-3498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endParaRPr lang="fr-FR" sz="4600" kern="1200"/>
        </a:p>
      </dsp:txBody>
      <dsp:txXfrm>
        <a:off x="7263362" y="1605570"/>
        <a:ext cx="1146036" cy="764023"/>
      </dsp:txXfrm>
    </dsp:sp>
    <dsp:sp modelId="{F5C74197-7E0B-46AE-94DF-995B614E84DC}">
      <dsp:nvSpPr>
        <dsp:cNvPr id="0" name=""/>
        <dsp:cNvSpPr/>
      </dsp:nvSpPr>
      <dsp:spPr>
        <a:xfrm>
          <a:off x="8600404" y="1605570"/>
          <a:ext cx="1910059" cy="764023"/>
        </a:xfrm>
        <a:prstGeom prst="chevron">
          <a:avLst/>
        </a:prstGeom>
        <a:solidFill>
          <a:schemeClr val="accent2">
            <a:hueOff val="5600001"/>
            <a:satOff val="36323"/>
            <a:lumOff val="-43726"/>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023" tIns="61341" rIns="61341" bIns="61341" numCol="1" spcCol="1270" anchor="ctr" anchorCtr="0">
          <a:noAutofit/>
        </a:bodyPr>
        <a:lstStyle/>
        <a:p>
          <a:pPr marL="0" lvl="0" indent="0" algn="ctr" defTabSz="2044700">
            <a:lnSpc>
              <a:spcPct val="90000"/>
            </a:lnSpc>
            <a:spcBef>
              <a:spcPct val="0"/>
            </a:spcBef>
            <a:spcAft>
              <a:spcPct val="35000"/>
            </a:spcAft>
            <a:buNone/>
          </a:pPr>
          <a:endParaRPr lang="fr-FR" sz="4600" kern="1200"/>
        </a:p>
      </dsp:txBody>
      <dsp:txXfrm>
        <a:off x="8982416" y="1605570"/>
        <a:ext cx="1146036" cy="76402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982DCD3D-F315-ED52-73D1-940B82D828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B6D9141A-9320-143E-6CA4-1272DB26C6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B5912E-08DF-423C-BFD2-3306CC86645A}" type="datetimeFigureOut">
              <a:rPr lang="fr-FR" smtClean="0"/>
              <a:t>11/05/2026</a:t>
            </a:fld>
            <a:endParaRPr lang="fr-FR"/>
          </a:p>
        </p:txBody>
      </p:sp>
      <p:sp>
        <p:nvSpPr>
          <p:cNvPr id="4" name="Espace réservé du pied de page 3">
            <a:extLst>
              <a:ext uri="{FF2B5EF4-FFF2-40B4-BE49-F238E27FC236}">
                <a16:creationId xmlns:a16="http://schemas.microsoft.com/office/drawing/2014/main" id="{A2642E5F-E377-1877-1951-6951E9EEA7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F1F5A5C-76BE-BFB3-8F67-07220BAA6A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1C592A1-C4EC-4010-BA76-4E23F7114170}" type="slidenum">
              <a:rPr lang="fr-FR" smtClean="0"/>
              <a:t>‹#›</a:t>
            </a:fld>
            <a:endParaRPr lang="fr-FR"/>
          </a:p>
        </p:txBody>
      </p:sp>
    </p:spTree>
    <p:extLst>
      <p:ext uri="{BB962C8B-B14F-4D97-AF65-F5344CB8AC3E}">
        <p14:creationId xmlns:p14="http://schemas.microsoft.com/office/powerpoint/2010/main" val="425050630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9C6E92-B82C-49E4-A606-8E90AFA4FCED}" type="datetimeFigureOut">
              <a:rPr lang="en-GB" smtClean="0"/>
              <a:t>11/05/2026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68BEE2-8E20-4B80-B35D-3D54BD045EB7}" type="slidenum">
              <a:rPr lang="en-GB" smtClean="0"/>
              <a:t>‹#›</a:t>
            </a:fld>
            <a:endParaRPr lang="en-GB"/>
          </a:p>
        </p:txBody>
      </p:sp>
    </p:spTree>
    <p:extLst>
      <p:ext uri="{BB962C8B-B14F-4D97-AF65-F5344CB8AC3E}">
        <p14:creationId xmlns:p14="http://schemas.microsoft.com/office/powerpoint/2010/main" val="201433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68BEE2-8E20-4B80-B35D-3D54BD045EB7}" type="slidenum">
              <a:rPr lang="en-GB" smtClean="0"/>
              <a:t>13</a:t>
            </a:fld>
            <a:endParaRPr lang="en-GB"/>
          </a:p>
        </p:txBody>
      </p:sp>
    </p:spTree>
    <p:extLst>
      <p:ext uri="{BB962C8B-B14F-4D97-AF65-F5344CB8AC3E}">
        <p14:creationId xmlns:p14="http://schemas.microsoft.com/office/powerpoint/2010/main" val="16016915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png"/><Relationship Id="rId3" Type="http://schemas.openxmlformats.org/officeDocument/2006/relationships/image" Target="../media/image2.png"/><Relationship Id="rId7" Type="http://schemas.openxmlformats.org/officeDocument/2006/relationships/image" Target="../media/image10.jpeg"/><Relationship Id="rId12" Type="http://schemas.openxmlformats.org/officeDocument/2006/relationships/image" Target="../media/image15.png"/><Relationship Id="rId17" Type="http://schemas.openxmlformats.org/officeDocument/2006/relationships/image" Target="../media/image20.jpeg"/><Relationship Id="rId2" Type="http://schemas.openxmlformats.org/officeDocument/2006/relationships/image" Target="../media/image1.png"/><Relationship Id="rId16"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jpe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jpe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twitter.com/CROSSEU_EU" TargetMode="External"/><Relationship Id="rId11" Type="http://schemas.openxmlformats.org/officeDocument/2006/relationships/image" Target="../media/image5.png"/><Relationship Id="rId5" Type="http://schemas.openxmlformats.org/officeDocument/2006/relationships/hyperlink" Target="https://www.linkedin.com/company/" TargetMode="External"/><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mailto:contact@crosseu.eu"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page/ Title">
    <p:spTree>
      <p:nvGrpSpPr>
        <p:cNvPr id="1" name=""/>
        <p:cNvGrpSpPr/>
        <p:nvPr/>
      </p:nvGrpSpPr>
      <p:grpSpPr>
        <a:xfrm>
          <a:off x="0" y="0"/>
          <a:ext cx="0" cy="0"/>
          <a:chOff x="0" y="0"/>
          <a:chExt cx="0" cy="0"/>
        </a:xfrm>
      </p:grpSpPr>
      <p:pic>
        <p:nvPicPr>
          <p:cNvPr id="15" name="Image 14" descr="Une image contenant ciel, Bleu électrique, Azure, bleu&#10;&#10;Description générée automatiquement">
            <a:extLst>
              <a:ext uri="{FF2B5EF4-FFF2-40B4-BE49-F238E27FC236}">
                <a16:creationId xmlns:a16="http://schemas.microsoft.com/office/drawing/2014/main" id="{72CF4247-D5B4-86D0-49F7-4F0B3121A2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re 1">
            <a:extLst>
              <a:ext uri="{FF2B5EF4-FFF2-40B4-BE49-F238E27FC236}">
                <a16:creationId xmlns:a16="http://schemas.microsoft.com/office/drawing/2014/main" id="{ED1CD45F-8C27-6269-CD35-86117FC3D9A2}"/>
              </a:ext>
            </a:extLst>
          </p:cNvPr>
          <p:cNvSpPr>
            <a:spLocks noGrp="1"/>
          </p:cNvSpPr>
          <p:nvPr>
            <p:ph type="ctrTitle" hasCustomPrompt="1"/>
          </p:nvPr>
        </p:nvSpPr>
        <p:spPr>
          <a:xfrm>
            <a:off x="3495472" y="3429000"/>
            <a:ext cx="5353456" cy="692118"/>
          </a:xfrm>
          <a:prstGeom prst="rect">
            <a:avLst/>
          </a:prstGeom>
        </p:spPr>
        <p:txBody>
          <a:bodyPr anchor="b">
            <a:noAutofit/>
          </a:bodyPr>
          <a:lstStyle>
            <a:lvl1pPr algn="ctr">
              <a:defRPr sz="3600" b="1">
                <a:solidFill>
                  <a:schemeClr val="bg1"/>
                </a:solidFill>
              </a:defRPr>
            </a:lvl1pPr>
          </a:lstStyle>
          <a:p>
            <a:r>
              <a:rPr lang="fr-FR"/>
              <a:t>TITLE</a:t>
            </a:r>
          </a:p>
        </p:txBody>
      </p:sp>
      <p:sp>
        <p:nvSpPr>
          <p:cNvPr id="9" name="Sous-titre 2">
            <a:extLst>
              <a:ext uri="{FF2B5EF4-FFF2-40B4-BE49-F238E27FC236}">
                <a16:creationId xmlns:a16="http://schemas.microsoft.com/office/drawing/2014/main" id="{3EFC9C00-BFCE-D783-BA4C-CC081D5EFF82}"/>
              </a:ext>
            </a:extLst>
          </p:cNvPr>
          <p:cNvSpPr>
            <a:spLocks noGrp="1"/>
          </p:cNvSpPr>
          <p:nvPr>
            <p:ph type="subTitle" idx="1" hasCustomPrompt="1"/>
          </p:nvPr>
        </p:nvSpPr>
        <p:spPr>
          <a:xfrm>
            <a:off x="3495472" y="4226889"/>
            <a:ext cx="5353456" cy="550085"/>
          </a:xfrm>
          <a:prstGeom prst="rect">
            <a:avLst/>
          </a:prstGeom>
        </p:spPr>
        <p:txBody>
          <a:bodyPr>
            <a:normAutofit/>
          </a:bodyPr>
          <a:lstStyle>
            <a:lvl1pPr marL="0" indent="0" algn="ctr">
              <a:buNone/>
              <a:defRPr sz="2400" b="1" spc="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Name - Date</a:t>
            </a:r>
          </a:p>
        </p:txBody>
      </p:sp>
      <p:pic>
        <p:nvPicPr>
          <p:cNvPr id="21" name="Image 20" descr="Une image contenant motif, cercle, sphère, art&#10;&#10;Description générée automatiquement">
            <a:extLst>
              <a:ext uri="{FF2B5EF4-FFF2-40B4-BE49-F238E27FC236}">
                <a16:creationId xmlns:a16="http://schemas.microsoft.com/office/drawing/2014/main" id="{9EF9A259-98B1-5B89-D51B-7DBED3D66162}"/>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848928" y="2828924"/>
            <a:ext cx="5495925" cy="5495925"/>
          </a:xfrm>
          <a:prstGeom prst="rect">
            <a:avLst/>
          </a:prstGeom>
        </p:spPr>
      </p:pic>
      <p:pic>
        <p:nvPicPr>
          <p:cNvPr id="22" name="Image 21" descr="Une image contenant motif, cercle, sphère, art&#10;&#10;Description générée automatiquement">
            <a:extLst>
              <a:ext uri="{FF2B5EF4-FFF2-40B4-BE49-F238E27FC236}">
                <a16:creationId xmlns:a16="http://schemas.microsoft.com/office/drawing/2014/main" id="{E646406C-DA10-9E39-F98E-370F6368AB0C}"/>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452586" y="-2226214"/>
            <a:ext cx="5495925" cy="5495925"/>
          </a:xfrm>
          <a:prstGeom prst="rect">
            <a:avLst/>
          </a:prstGeom>
        </p:spPr>
      </p:pic>
      <p:sp>
        <p:nvSpPr>
          <p:cNvPr id="14" name="ZoneTexte 13">
            <a:extLst>
              <a:ext uri="{FF2B5EF4-FFF2-40B4-BE49-F238E27FC236}">
                <a16:creationId xmlns:a16="http://schemas.microsoft.com/office/drawing/2014/main" id="{92B37238-79CD-0E1C-D357-6C61BF7B0E06}"/>
              </a:ext>
            </a:extLst>
          </p:cNvPr>
          <p:cNvSpPr txBox="1"/>
          <p:nvPr userDrawn="1"/>
        </p:nvSpPr>
        <p:spPr>
          <a:xfrm>
            <a:off x="3114675" y="5793863"/>
            <a:ext cx="7256521" cy="800219"/>
          </a:xfrm>
          <a:prstGeom prst="rect">
            <a:avLst/>
          </a:prstGeom>
          <a:noFill/>
        </p:spPr>
        <p:txBody>
          <a:bodyPr wrap="square" rtlCol="0">
            <a:spAutoFit/>
          </a:bodyPr>
          <a:lstStyle/>
          <a:p>
            <a:pPr algn="just">
              <a:spcBef>
                <a:spcPts val="600"/>
              </a:spcBef>
              <a:spcAft>
                <a:spcPts val="600"/>
              </a:spcAft>
            </a:pPr>
            <a:r>
              <a:rPr lang="en-GB"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endParaRPr lang="fr-FR"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a:p>
            <a:pPr algn="just">
              <a:spcBef>
                <a:spcPts val="600"/>
              </a:spcBef>
              <a:spcAft>
                <a:spcPts val="600"/>
              </a:spcAft>
            </a:pPr>
            <a:r>
              <a:rPr lang="en-GB"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UK participants in this project are co-funded by UK Research and Innovation (UKRI).</a:t>
            </a:r>
            <a:endParaRPr lang="fr-FR"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p:txBody>
      </p:sp>
      <p:pic>
        <p:nvPicPr>
          <p:cNvPr id="5" name="Image 4" descr="Une image contenant capture d’écran, cercle, conception, microphone&#10;&#10;Description générée automatiquement">
            <a:extLst>
              <a:ext uri="{FF2B5EF4-FFF2-40B4-BE49-F238E27FC236}">
                <a16:creationId xmlns:a16="http://schemas.microsoft.com/office/drawing/2014/main" id="{2BEBB0E4-BFAA-0601-1DAD-3DECAA6EFF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95472" y="885825"/>
            <a:ext cx="5353456" cy="2676728"/>
          </a:xfrm>
          <a:prstGeom prst="rect">
            <a:avLst/>
          </a:prstGeom>
        </p:spPr>
      </p:pic>
      <p:pic>
        <p:nvPicPr>
          <p:cNvPr id="13" name="Image 12" descr="Une image contenant texte, Police, Graphique, capture d’écran&#10;&#10;Description générée automatiquement">
            <a:extLst>
              <a:ext uri="{FF2B5EF4-FFF2-40B4-BE49-F238E27FC236}">
                <a16:creationId xmlns:a16="http://schemas.microsoft.com/office/drawing/2014/main" id="{77520F24-8CFB-E723-052F-F315420E714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04010" y="6340338"/>
            <a:ext cx="961433" cy="283474"/>
          </a:xfrm>
          <a:prstGeom prst="rect">
            <a:avLst/>
          </a:prstGeom>
        </p:spPr>
      </p:pic>
      <p:pic>
        <p:nvPicPr>
          <p:cNvPr id="3" name="Image 2" descr="Une image contenant texte, Police, capture d’écran, Graphique&#10;&#10;Description générée automatiquement">
            <a:extLst>
              <a:ext uri="{FF2B5EF4-FFF2-40B4-BE49-F238E27FC236}">
                <a16:creationId xmlns:a16="http://schemas.microsoft.com/office/drawing/2014/main" id="{FA3E5A16-3C78-2821-E2F7-AAB1987B0F1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9233" y="6048756"/>
            <a:ext cx="2065442" cy="433319"/>
          </a:xfrm>
          <a:prstGeom prst="rect">
            <a:avLst/>
          </a:prstGeom>
        </p:spPr>
      </p:pic>
    </p:spTree>
    <p:extLst>
      <p:ext uri="{BB962C8B-B14F-4D97-AF65-F5344CB8AC3E}">
        <p14:creationId xmlns:p14="http://schemas.microsoft.com/office/powerpoint/2010/main" val="1400023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art slide">
    <p:spTree>
      <p:nvGrpSpPr>
        <p:cNvPr id="1" name=""/>
        <p:cNvGrpSpPr/>
        <p:nvPr/>
      </p:nvGrpSpPr>
      <p:grpSpPr>
        <a:xfrm>
          <a:off x="0" y="0"/>
          <a:ext cx="0" cy="0"/>
          <a:chOff x="0" y="0"/>
          <a:chExt cx="0" cy="0"/>
        </a:xfrm>
      </p:grpSpPr>
      <p:pic>
        <p:nvPicPr>
          <p:cNvPr id="14" name="Image 13" descr="Une image contenant ciel, Bleu électrique, Azure, bleu&#10;&#10;Description générée automatiquement">
            <a:extLst>
              <a:ext uri="{FF2B5EF4-FFF2-40B4-BE49-F238E27FC236}">
                <a16:creationId xmlns:a16="http://schemas.microsoft.com/office/drawing/2014/main" id="{CDAC803E-19C0-9AB5-0FA5-B17D960254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5" name="Groupe 14">
            <a:extLst>
              <a:ext uri="{FF2B5EF4-FFF2-40B4-BE49-F238E27FC236}">
                <a16:creationId xmlns:a16="http://schemas.microsoft.com/office/drawing/2014/main" id="{1B115A56-C931-6743-DAFA-F63EEA63D837}"/>
              </a:ext>
            </a:extLst>
          </p:cNvPr>
          <p:cNvGrpSpPr/>
          <p:nvPr userDrawn="1"/>
        </p:nvGrpSpPr>
        <p:grpSpPr>
          <a:xfrm>
            <a:off x="-2505178" y="-2068575"/>
            <a:ext cx="16797439" cy="10551063"/>
            <a:chOff x="-2505178" y="-2068575"/>
            <a:chExt cx="16797439" cy="10551063"/>
          </a:xfrm>
        </p:grpSpPr>
        <p:pic>
          <p:nvPicPr>
            <p:cNvPr id="16" name="Image 15" descr="Une image contenant motif, cercle, sphère, art&#10;&#10;Description générée automatiquement">
              <a:extLst>
                <a:ext uri="{FF2B5EF4-FFF2-40B4-BE49-F238E27FC236}">
                  <a16:creationId xmlns:a16="http://schemas.microsoft.com/office/drawing/2014/main" id="{7405CCA1-BE7B-6841-D319-ADB02319D16E}"/>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7" name="Image 16" descr="Une image contenant motif, cercle, sphère, art&#10;&#10;Description générée automatiquement">
              <a:extLst>
                <a:ext uri="{FF2B5EF4-FFF2-40B4-BE49-F238E27FC236}">
                  <a16:creationId xmlns:a16="http://schemas.microsoft.com/office/drawing/2014/main" id="{122333C4-E06B-3FF8-124E-40671A0499F7}"/>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pic>
        <p:nvPicPr>
          <p:cNvPr id="13" name="Image 12" descr="Une image contenant ciel, miroir, ciel bleu&#10;&#10;Description générée automatiquement">
            <a:extLst>
              <a:ext uri="{FF2B5EF4-FFF2-40B4-BE49-F238E27FC236}">
                <a16:creationId xmlns:a16="http://schemas.microsoft.com/office/drawing/2014/main" id="{DCEC316B-070B-67E0-1D8F-C5B12904AE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33799" y="1714500"/>
            <a:ext cx="4724400" cy="3429000"/>
          </a:xfrm>
          <a:prstGeom prst="rect">
            <a:avLst/>
          </a:prstGeom>
        </p:spPr>
      </p:pic>
      <p:sp>
        <p:nvSpPr>
          <p:cNvPr id="10" name="Titre 1">
            <a:extLst>
              <a:ext uri="{FF2B5EF4-FFF2-40B4-BE49-F238E27FC236}">
                <a16:creationId xmlns:a16="http://schemas.microsoft.com/office/drawing/2014/main" id="{EAB0FC24-0983-95E2-F17F-1D40A3A5B3C8}"/>
              </a:ext>
            </a:extLst>
          </p:cNvPr>
          <p:cNvSpPr>
            <a:spLocks noGrp="1"/>
          </p:cNvSpPr>
          <p:nvPr>
            <p:ph type="title" hasCustomPrompt="1"/>
          </p:nvPr>
        </p:nvSpPr>
        <p:spPr>
          <a:xfrm>
            <a:off x="4007065" y="2386211"/>
            <a:ext cx="4177871" cy="659556"/>
          </a:xfrm>
          <a:prstGeom prst="rect">
            <a:avLst/>
          </a:prstGeom>
        </p:spPr>
        <p:txBody>
          <a:bodyPr>
            <a:normAutofit/>
          </a:bodyPr>
          <a:lstStyle>
            <a:lvl1pPr algn="ctr">
              <a:defRPr lang="fr-FR" sz="3200" b="1" kern="1200" smtClean="0">
                <a:solidFill>
                  <a:schemeClr val="bg1"/>
                </a:solidFill>
                <a:latin typeface="+mj-lt"/>
                <a:ea typeface="+mj-ea"/>
                <a:cs typeface="+mj-cs"/>
              </a:defRPr>
            </a:lvl1pPr>
          </a:lstStyle>
          <a:p>
            <a:r>
              <a:rPr lang="fr-FR"/>
              <a:t>PART TITLE </a:t>
            </a:r>
          </a:p>
        </p:txBody>
      </p:sp>
      <p:sp>
        <p:nvSpPr>
          <p:cNvPr id="11" name="Espace réservé du contenu 2">
            <a:extLst>
              <a:ext uri="{FF2B5EF4-FFF2-40B4-BE49-F238E27FC236}">
                <a16:creationId xmlns:a16="http://schemas.microsoft.com/office/drawing/2014/main" id="{A0AE2021-B8A1-DEF8-E6D9-8E30B75FB990}"/>
              </a:ext>
            </a:extLst>
          </p:cNvPr>
          <p:cNvSpPr>
            <a:spLocks noGrp="1"/>
          </p:cNvSpPr>
          <p:nvPr>
            <p:ph idx="1" hasCustomPrompt="1"/>
          </p:nvPr>
        </p:nvSpPr>
        <p:spPr>
          <a:xfrm>
            <a:off x="4007064" y="3293909"/>
            <a:ext cx="4177871" cy="1355320"/>
          </a:xfrm>
          <a:prstGeom prst="rect">
            <a:avLst/>
          </a:prstGeom>
        </p:spPr>
        <p:txBody>
          <a:bodyPr>
            <a:normAutofit/>
          </a:bodyPr>
          <a:lstStyle>
            <a:lvl1pPr marL="0" indent="0" algn="ctr">
              <a:buClr>
                <a:schemeClr val="accent4">
                  <a:lumMod val="50000"/>
                </a:schemeClr>
              </a:buClr>
              <a:buNone/>
              <a:defRPr sz="2000">
                <a:solidFill>
                  <a:schemeClr val="bg1"/>
                </a:solidFill>
              </a:defRPr>
            </a:lvl1pPr>
            <a:lvl2pPr marL="457200" indent="0">
              <a:buClr>
                <a:schemeClr val="accent4">
                  <a:lumMod val="50000"/>
                </a:schemeClr>
              </a:buClr>
              <a:buNone/>
              <a:defRPr/>
            </a:lvl2pPr>
            <a:lvl3pPr marL="914400" indent="0">
              <a:buClr>
                <a:schemeClr val="accent4">
                  <a:lumMod val="50000"/>
                </a:schemeClr>
              </a:buClr>
              <a:buNone/>
              <a:defRPr/>
            </a:lvl3pPr>
            <a:lvl4pPr marL="1371600" indent="0">
              <a:buClr>
                <a:schemeClr val="accent4">
                  <a:lumMod val="50000"/>
                </a:schemeClr>
              </a:buClr>
              <a:buNone/>
              <a:defRPr/>
            </a:lvl4pPr>
            <a:lvl5pPr marL="1828800" indent="0">
              <a:buClr>
                <a:schemeClr val="accent4">
                  <a:lumMod val="50000"/>
                </a:schemeClr>
              </a:buClr>
              <a:buNone/>
              <a:defRPr/>
            </a:lvl5pPr>
          </a:lstStyle>
          <a:p>
            <a:pPr lvl="0"/>
            <a:r>
              <a:rPr lang="fr-FR"/>
              <a:t>Agenda for </a:t>
            </a:r>
            <a:r>
              <a:rPr lang="fr-FR" err="1"/>
              <a:t>that</a:t>
            </a:r>
            <a:r>
              <a:rPr lang="fr-FR"/>
              <a:t> part</a:t>
            </a:r>
          </a:p>
        </p:txBody>
      </p:sp>
      <p:pic>
        <p:nvPicPr>
          <p:cNvPr id="2" name="Image 1" descr="Une image contenant texte, Police, Graphique, capture d’écran&#10;&#10;Description générée automatiquement">
            <a:extLst>
              <a:ext uri="{FF2B5EF4-FFF2-40B4-BE49-F238E27FC236}">
                <a16:creationId xmlns:a16="http://schemas.microsoft.com/office/drawing/2014/main" id="{3A235002-AA94-30FA-8FE8-41E37BAA3A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921634" y="6077591"/>
            <a:ext cx="940805" cy="277392"/>
          </a:xfrm>
          <a:prstGeom prst="rect">
            <a:avLst/>
          </a:prstGeom>
        </p:spPr>
      </p:pic>
      <p:pic>
        <p:nvPicPr>
          <p:cNvPr id="3" name="Image 2" descr="Une image contenant capture d’écran, cercle, conception, microphone&#10;&#10;Description générée automatiquement">
            <a:extLst>
              <a:ext uri="{FF2B5EF4-FFF2-40B4-BE49-F238E27FC236}">
                <a16:creationId xmlns:a16="http://schemas.microsoft.com/office/drawing/2014/main" id="{362DC526-8FB3-F454-A166-C7341FBB616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5342" y="5613374"/>
            <a:ext cx="2443842" cy="1221921"/>
          </a:xfrm>
          <a:prstGeom prst="rect">
            <a:avLst/>
          </a:prstGeom>
        </p:spPr>
      </p:pic>
      <p:pic>
        <p:nvPicPr>
          <p:cNvPr id="4" name="Image 3" descr="Une image contenant texte, Police, capture d’écran, Graphique&#10;&#10;Description générée automatiquement">
            <a:extLst>
              <a:ext uri="{FF2B5EF4-FFF2-40B4-BE49-F238E27FC236}">
                <a16:creationId xmlns:a16="http://schemas.microsoft.com/office/drawing/2014/main" id="{62F9D209-CD74-2A06-3D10-2BECF5136FD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74637" y="6002541"/>
            <a:ext cx="2037672" cy="427493"/>
          </a:xfrm>
          <a:prstGeom prst="rect">
            <a:avLst/>
          </a:prstGeom>
        </p:spPr>
      </p:pic>
    </p:spTree>
    <p:extLst>
      <p:ext uri="{BB962C8B-B14F-4D97-AF65-F5344CB8AC3E}">
        <p14:creationId xmlns:p14="http://schemas.microsoft.com/office/powerpoint/2010/main" val="34170951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Content page">
    <p:bg>
      <p:bgPr>
        <a:solidFill>
          <a:schemeClr val="bg1"/>
        </a:solidFill>
        <a:effectLst/>
      </p:bgPr>
    </p:bg>
    <p:spTree>
      <p:nvGrpSpPr>
        <p:cNvPr id="1" name=""/>
        <p:cNvGrpSpPr/>
        <p:nvPr/>
      </p:nvGrpSpPr>
      <p:grpSpPr>
        <a:xfrm>
          <a:off x="0" y="0"/>
          <a:ext cx="0" cy="0"/>
          <a:chOff x="0" y="0"/>
          <a:chExt cx="0" cy="0"/>
        </a:xfrm>
      </p:grpSpPr>
      <p:pic>
        <p:nvPicPr>
          <p:cNvPr id="3" name="Image 2" descr="Une image contenant ciel, Bleu électrique, Azure, bleu&#10;&#10;Description générée automatiquement">
            <a:extLst>
              <a:ext uri="{FF2B5EF4-FFF2-40B4-BE49-F238E27FC236}">
                <a16:creationId xmlns:a16="http://schemas.microsoft.com/office/drawing/2014/main" id="{A87968A1-24B2-6AA5-9F7A-A702DCADE9C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17" name="Rectangle 16">
            <a:extLst>
              <a:ext uri="{FF2B5EF4-FFF2-40B4-BE49-F238E27FC236}">
                <a16:creationId xmlns:a16="http://schemas.microsoft.com/office/drawing/2014/main" id="{3D91E4F2-6AD8-13A7-2BC3-A8ABB8F7D726}"/>
              </a:ext>
            </a:extLst>
          </p:cNvPr>
          <p:cNvSpPr/>
          <p:nvPr userDrawn="1"/>
        </p:nvSpPr>
        <p:spPr>
          <a:xfrm flipH="1">
            <a:off x="730092" y="618649"/>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descr="Une image contenant capture d’écran, cercle, Bleu électrique, Graphique&#10;&#10;Description générée automatiquement">
            <a:extLst>
              <a:ext uri="{FF2B5EF4-FFF2-40B4-BE49-F238E27FC236}">
                <a16:creationId xmlns:a16="http://schemas.microsoft.com/office/drawing/2014/main" id="{260801CC-9FC9-AE99-48F0-C348A9F353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grpSp>
        <p:nvGrpSpPr>
          <p:cNvPr id="6" name="Groupe 5">
            <a:extLst>
              <a:ext uri="{FF2B5EF4-FFF2-40B4-BE49-F238E27FC236}">
                <a16:creationId xmlns:a16="http://schemas.microsoft.com/office/drawing/2014/main" id="{E24FED2E-6EDD-FBD9-AB66-B1418BCF21BB}"/>
              </a:ext>
            </a:extLst>
          </p:cNvPr>
          <p:cNvGrpSpPr/>
          <p:nvPr userDrawn="1"/>
        </p:nvGrpSpPr>
        <p:grpSpPr>
          <a:xfrm>
            <a:off x="-2505178" y="-2068575"/>
            <a:ext cx="16797439" cy="10551063"/>
            <a:chOff x="-2505178" y="-2068575"/>
            <a:chExt cx="16797439" cy="10551063"/>
          </a:xfrm>
        </p:grpSpPr>
        <p:pic>
          <p:nvPicPr>
            <p:cNvPr id="4" name="Image 3" descr="Une image contenant motif, cercle, sphère, art&#10;&#10;Description générée automatiquement">
              <a:extLst>
                <a:ext uri="{FF2B5EF4-FFF2-40B4-BE49-F238E27FC236}">
                  <a16:creationId xmlns:a16="http://schemas.microsoft.com/office/drawing/2014/main" id="{03940939-8C75-10BC-F4F9-F254CE224103}"/>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5" name="Image 4" descr="Une image contenant motif, cercle, sphère, art&#10;&#10;Description générée automatiquement">
              <a:extLst>
                <a:ext uri="{FF2B5EF4-FFF2-40B4-BE49-F238E27FC236}">
                  <a16:creationId xmlns:a16="http://schemas.microsoft.com/office/drawing/2014/main" id="{5581E36E-D75E-F7EC-E5AD-EA9750EEDEAC}"/>
                </a:ext>
              </a:extLst>
            </p:cNvPr>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14" name="Rectangle : coins arrondis 13">
            <a:extLst>
              <a:ext uri="{FF2B5EF4-FFF2-40B4-BE49-F238E27FC236}">
                <a16:creationId xmlns:a16="http://schemas.microsoft.com/office/drawing/2014/main" id="{E6E9CC52-2EEF-D541-25CF-8288336F6F5F}"/>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1"/>
              </a:solidFill>
            </a:endParaRPr>
          </a:p>
        </p:txBody>
      </p:sp>
      <p:sp>
        <p:nvSpPr>
          <p:cNvPr id="15" name="Titre 1">
            <a:extLst>
              <a:ext uri="{FF2B5EF4-FFF2-40B4-BE49-F238E27FC236}">
                <a16:creationId xmlns:a16="http://schemas.microsoft.com/office/drawing/2014/main" id="{49195885-B5A9-5E19-7B9A-F22AD4358D4D}"/>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TITLE</a:t>
            </a:r>
          </a:p>
        </p:txBody>
      </p:sp>
      <p:sp>
        <p:nvSpPr>
          <p:cNvPr id="16" name="Espace réservé du contenu 2">
            <a:extLst>
              <a:ext uri="{FF2B5EF4-FFF2-40B4-BE49-F238E27FC236}">
                <a16:creationId xmlns:a16="http://schemas.microsoft.com/office/drawing/2014/main" id="{002DBFB8-6820-753A-D174-A95CFFDAF717}"/>
              </a:ext>
            </a:extLst>
          </p:cNvPr>
          <p:cNvSpPr>
            <a:spLocks noGrp="1"/>
          </p:cNvSpPr>
          <p:nvPr>
            <p:ph idx="1" hasCustomPrompt="1"/>
          </p:nvPr>
        </p:nvSpPr>
        <p:spPr>
          <a:xfrm>
            <a:off x="838200" y="1335314"/>
            <a:ext cx="10515600" cy="4905829"/>
          </a:xfrm>
          <a:prstGeom prst="rect">
            <a:avLst/>
          </a:prstGeom>
        </p:spPr>
        <p:txBody>
          <a:bodyPr/>
          <a:lstStyle>
            <a:lvl1pPr>
              <a:buClr>
                <a:schemeClr val="accent5"/>
              </a:buClr>
              <a:defRPr sz="2400"/>
            </a:lvl1pPr>
            <a:lvl2pPr>
              <a:buClr>
                <a:schemeClr val="accent5"/>
              </a:buClr>
              <a:defRPr sz="2000"/>
            </a:lvl2pPr>
            <a:lvl3pPr>
              <a:buClr>
                <a:schemeClr val="accent5"/>
              </a:buClr>
              <a:defRPr sz="1800"/>
            </a:lvl3pPr>
            <a:lvl4pPr>
              <a:buClr>
                <a:schemeClr val="accent5"/>
              </a:buClr>
              <a:defRPr sz="1600"/>
            </a:lvl4pPr>
            <a:lvl5pPr>
              <a:buClr>
                <a:schemeClr val="accent5"/>
              </a:buClr>
              <a:defRPr sz="1600"/>
            </a:lvl5pPr>
          </a:lstStyle>
          <a:p>
            <a:pPr lvl="0"/>
            <a:r>
              <a:rPr lang="en-US"/>
              <a:t>Click to change the text</a:t>
            </a:r>
          </a:p>
          <a:p>
            <a:pPr lvl="1"/>
            <a:r>
              <a:rPr lang="en-US"/>
              <a:t>Second level</a:t>
            </a:r>
          </a:p>
          <a:p>
            <a:pPr lvl="2"/>
            <a:r>
              <a:rPr lang="en-US"/>
              <a:t>Third level</a:t>
            </a:r>
          </a:p>
          <a:p>
            <a:pPr lvl="3"/>
            <a:r>
              <a:rPr lang="en-US"/>
              <a:t>Fourth level</a:t>
            </a:r>
          </a:p>
          <a:p>
            <a:pPr lvl="4"/>
            <a:r>
              <a:rPr lang="en-US"/>
              <a:t>Fifth level</a:t>
            </a:r>
            <a:endParaRPr lang="fr-FR"/>
          </a:p>
        </p:txBody>
      </p:sp>
      <p:pic>
        <p:nvPicPr>
          <p:cNvPr id="7" name="Image 6" descr="Une image contenant capture d’écran, cercle, Bleu électrique, Graphique&#10;&#10;Description générée automatiquement">
            <a:extLst>
              <a:ext uri="{FF2B5EF4-FFF2-40B4-BE49-F238E27FC236}">
                <a16:creationId xmlns:a16="http://schemas.microsoft.com/office/drawing/2014/main" id="{AC5FCCBD-8FEE-83BA-FE20-D901172FD00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91192" y="5920295"/>
            <a:ext cx="1523437" cy="761719"/>
          </a:xfrm>
          <a:prstGeom prst="rect">
            <a:avLst/>
          </a:prstGeom>
        </p:spPr>
      </p:pic>
    </p:spTree>
    <p:extLst>
      <p:ext uri="{BB962C8B-B14F-4D97-AF65-F5344CB8AC3E}">
        <p14:creationId xmlns:p14="http://schemas.microsoft.com/office/powerpoint/2010/main" val="18538894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pic>
        <p:nvPicPr>
          <p:cNvPr id="9" name="Image 8" descr="Une image contenant ciel, Bleu électrique, Azure, bleu&#10;&#10;Description générée automatiquement">
            <a:extLst>
              <a:ext uri="{FF2B5EF4-FFF2-40B4-BE49-F238E27FC236}">
                <a16:creationId xmlns:a16="http://schemas.microsoft.com/office/drawing/2014/main" id="{7376C5B1-7F2B-9B62-7974-40CA80A7E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0" name="Groupe 9">
            <a:extLst>
              <a:ext uri="{FF2B5EF4-FFF2-40B4-BE49-F238E27FC236}">
                <a16:creationId xmlns:a16="http://schemas.microsoft.com/office/drawing/2014/main" id="{61B8B2B6-B75B-269A-B38B-48CDBA5EAD55}"/>
              </a:ext>
            </a:extLst>
          </p:cNvPr>
          <p:cNvGrpSpPr/>
          <p:nvPr userDrawn="1"/>
        </p:nvGrpSpPr>
        <p:grpSpPr>
          <a:xfrm>
            <a:off x="-2505178" y="-2068575"/>
            <a:ext cx="16797439" cy="10551063"/>
            <a:chOff x="-2505178" y="-2068575"/>
            <a:chExt cx="16797439" cy="10551063"/>
          </a:xfrm>
        </p:grpSpPr>
        <p:pic>
          <p:nvPicPr>
            <p:cNvPr id="11" name="Image 10" descr="Une image contenant motif, cercle, sphère, art&#10;&#10;Description générée automatiquement">
              <a:extLst>
                <a:ext uri="{FF2B5EF4-FFF2-40B4-BE49-F238E27FC236}">
                  <a16:creationId xmlns:a16="http://schemas.microsoft.com/office/drawing/2014/main" id="{C31FC573-3AC2-BB44-DED0-D0AA02AD370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2" name="Image 11" descr="Une image contenant motif, cercle, sphère, art&#10;&#10;Description générée automatiquement">
              <a:extLst>
                <a:ext uri="{FF2B5EF4-FFF2-40B4-BE49-F238E27FC236}">
                  <a16:creationId xmlns:a16="http://schemas.microsoft.com/office/drawing/2014/main" id="{214E8417-A83C-186C-8651-6684F8375F82}"/>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9E2424E3-CAAE-EE58-5A95-3C1F8D20BC94}"/>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5" name="Titre 1">
            <a:extLst>
              <a:ext uri="{FF2B5EF4-FFF2-40B4-BE49-F238E27FC236}">
                <a16:creationId xmlns:a16="http://schemas.microsoft.com/office/drawing/2014/main" id="{4C69DE5A-639A-13C7-EB1D-2C0E75F9515F}"/>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TITLE</a:t>
            </a:r>
          </a:p>
        </p:txBody>
      </p:sp>
      <p:sp>
        <p:nvSpPr>
          <p:cNvPr id="6" name="Rectangle 5">
            <a:extLst>
              <a:ext uri="{FF2B5EF4-FFF2-40B4-BE49-F238E27FC236}">
                <a16:creationId xmlns:a16="http://schemas.microsoft.com/office/drawing/2014/main" id="{7F67A98F-5F98-5AC8-EF11-5E477E7EF138}"/>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
            <a:extLst>
              <a:ext uri="{FF2B5EF4-FFF2-40B4-BE49-F238E27FC236}">
                <a16:creationId xmlns:a16="http://schemas.microsoft.com/office/drawing/2014/main" id="{F44EDBB0-8EAC-50A3-89D2-F8D2EECE5660}"/>
              </a:ext>
            </a:extLst>
          </p:cNvPr>
          <p:cNvSpPr>
            <a:spLocks noGrp="1"/>
          </p:cNvSpPr>
          <p:nvPr>
            <p:ph type="body" sz="half" idx="2" hasCustomPrompt="1"/>
          </p:nvPr>
        </p:nvSpPr>
        <p:spPr>
          <a:xfrm>
            <a:off x="839788" y="1380931"/>
            <a:ext cx="5140098" cy="486021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change the text</a:t>
            </a:r>
          </a:p>
        </p:txBody>
      </p:sp>
      <p:sp>
        <p:nvSpPr>
          <p:cNvPr id="8" name="Espace réservé pour une image  2">
            <a:extLst>
              <a:ext uri="{FF2B5EF4-FFF2-40B4-BE49-F238E27FC236}">
                <a16:creationId xmlns:a16="http://schemas.microsoft.com/office/drawing/2014/main" id="{322AFD4E-980D-7816-2D82-A2AEE412B164}"/>
              </a:ext>
            </a:extLst>
          </p:cNvPr>
          <p:cNvSpPr>
            <a:spLocks noGrp="1"/>
          </p:cNvSpPr>
          <p:nvPr>
            <p:ph type="pic" idx="1"/>
          </p:nvPr>
        </p:nvSpPr>
        <p:spPr>
          <a:xfrm>
            <a:off x="6212116" y="1380931"/>
            <a:ext cx="5143272" cy="4860212"/>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fr-FR"/>
          </a:p>
        </p:txBody>
      </p:sp>
      <p:pic>
        <p:nvPicPr>
          <p:cNvPr id="2" name="Image 1" descr="Une image contenant capture d’écran, cercle, Bleu électrique, Graphique&#10;&#10;Description générée automatiquement">
            <a:extLst>
              <a:ext uri="{FF2B5EF4-FFF2-40B4-BE49-F238E27FC236}">
                <a16:creationId xmlns:a16="http://schemas.microsoft.com/office/drawing/2014/main" id="{2A3C0899-6B4B-647C-DC0D-D2B551DBB73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Tree>
    <p:extLst>
      <p:ext uri="{BB962C8B-B14F-4D97-AF65-F5344CB8AC3E}">
        <p14:creationId xmlns:p14="http://schemas.microsoft.com/office/powerpoint/2010/main" val="142260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content - media content">
    <p:spTree>
      <p:nvGrpSpPr>
        <p:cNvPr id="1" name=""/>
        <p:cNvGrpSpPr/>
        <p:nvPr/>
      </p:nvGrpSpPr>
      <p:grpSpPr>
        <a:xfrm>
          <a:off x="0" y="0"/>
          <a:ext cx="0" cy="0"/>
          <a:chOff x="0" y="0"/>
          <a:chExt cx="0" cy="0"/>
        </a:xfrm>
      </p:grpSpPr>
      <p:pic>
        <p:nvPicPr>
          <p:cNvPr id="9" name="Image 8" descr="Une image contenant ciel, Bleu électrique, Azure, bleu&#10;&#10;Description générée automatiquement">
            <a:extLst>
              <a:ext uri="{FF2B5EF4-FFF2-40B4-BE49-F238E27FC236}">
                <a16:creationId xmlns:a16="http://schemas.microsoft.com/office/drawing/2014/main" id="{BC00356C-BD39-330B-2C28-966DA3A647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10" name="Groupe 9">
            <a:extLst>
              <a:ext uri="{FF2B5EF4-FFF2-40B4-BE49-F238E27FC236}">
                <a16:creationId xmlns:a16="http://schemas.microsoft.com/office/drawing/2014/main" id="{814CC118-110A-4A4E-A761-0C54584524EC}"/>
              </a:ext>
            </a:extLst>
          </p:cNvPr>
          <p:cNvGrpSpPr/>
          <p:nvPr userDrawn="1"/>
        </p:nvGrpSpPr>
        <p:grpSpPr>
          <a:xfrm>
            <a:off x="-2505178" y="-2068575"/>
            <a:ext cx="16797439" cy="10551063"/>
            <a:chOff x="-2505178" y="-2068575"/>
            <a:chExt cx="16797439" cy="10551063"/>
          </a:xfrm>
        </p:grpSpPr>
        <p:pic>
          <p:nvPicPr>
            <p:cNvPr id="11" name="Image 10" descr="Une image contenant motif, cercle, sphère, art&#10;&#10;Description générée automatiquement">
              <a:extLst>
                <a:ext uri="{FF2B5EF4-FFF2-40B4-BE49-F238E27FC236}">
                  <a16:creationId xmlns:a16="http://schemas.microsoft.com/office/drawing/2014/main" id="{87090E42-1717-41E8-D655-B3E5FD6ED086}"/>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2" name="Image 11" descr="Une image contenant motif, cercle, sphère, art&#10;&#10;Description générée automatiquement">
              <a:extLst>
                <a:ext uri="{FF2B5EF4-FFF2-40B4-BE49-F238E27FC236}">
                  <a16:creationId xmlns:a16="http://schemas.microsoft.com/office/drawing/2014/main" id="{CFFCCF69-534E-8AD0-CF56-A795404C9A76}"/>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5" name="Titre 1">
            <a:extLst>
              <a:ext uri="{FF2B5EF4-FFF2-40B4-BE49-F238E27FC236}">
                <a16:creationId xmlns:a16="http://schemas.microsoft.com/office/drawing/2014/main" id="{6391D8EA-18A5-C94A-1225-D2B4339AAF81}"/>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TITLE</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space réservé du texte 3">
            <a:extLst>
              <a:ext uri="{FF2B5EF4-FFF2-40B4-BE49-F238E27FC236}">
                <a16:creationId xmlns:a16="http://schemas.microsoft.com/office/drawing/2014/main" id="{6CAB7821-F8AC-A420-8740-97CD61E3B0FF}"/>
              </a:ext>
            </a:extLst>
          </p:cNvPr>
          <p:cNvSpPr>
            <a:spLocks noGrp="1"/>
          </p:cNvSpPr>
          <p:nvPr>
            <p:ph type="body" sz="half" idx="2"/>
          </p:nvPr>
        </p:nvSpPr>
        <p:spPr>
          <a:xfrm>
            <a:off x="839788" y="1390261"/>
            <a:ext cx="5140098" cy="4850882"/>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endParaRPr lang="en-US"/>
          </a:p>
        </p:txBody>
      </p:sp>
      <p:sp>
        <p:nvSpPr>
          <p:cNvPr id="8" name="Espace réservé du contenu 2">
            <a:extLst>
              <a:ext uri="{FF2B5EF4-FFF2-40B4-BE49-F238E27FC236}">
                <a16:creationId xmlns:a16="http://schemas.microsoft.com/office/drawing/2014/main" id="{4EF6817A-0D9E-D3D0-EA21-C81639DEEFD3}"/>
              </a:ext>
            </a:extLst>
          </p:cNvPr>
          <p:cNvSpPr>
            <a:spLocks noGrp="1"/>
          </p:cNvSpPr>
          <p:nvPr>
            <p:ph idx="1" hasCustomPrompt="1"/>
          </p:nvPr>
        </p:nvSpPr>
        <p:spPr>
          <a:xfrm>
            <a:off x="6254659" y="1390261"/>
            <a:ext cx="5097553" cy="4850882"/>
          </a:xfrm>
          <a:prstGeom prst="rect">
            <a:avLst/>
          </a:prstGeom>
        </p:spPr>
        <p:txBody>
          <a:bodyPr>
            <a:normAutofit/>
          </a:bodyPr>
          <a:lstStyle>
            <a:lvl1pPr>
              <a:buClr>
                <a:schemeClr val="accent5"/>
              </a:buClr>
              <a:defRPr sz="2400"/>
            </a:lvl1pPr>
            <a:lvl2pPr>
              <a:buClr>
                <a:schemeClr val="accent5"/>
              </a:buClr>
              <a:defRPr sz="2000"/>
            </a:lvl2pPr>
            <a:lvl3pPr>
              <a:buClr>
                <a:schemeClr val="accent5"/>
              </a:buClr>
              <a:defRPr sz="1800"/>
            </a:lvl3pPr>
            <a:lvl4pPr>
              <a:buClr>
                <a:schemeClr val="accent5"/>
              </a:buClr>
              <a:defRPr sz="1600"/>
            </a:lvl4pPr>
            <a:lvl5pPr>
              <a:buClr>
                <a:schemeClr val="accent5"/>
              </a:buClr>
              <a:defRPr sz="1600"/>
            </a:lvl5pPr>
            <a:lvl6pPr>
              <a:defRPr sz="2000"/>
            </a:lvl6pPr>
            <a:lvl7pPr>
              <a:defRPr sz="2000"/>
            </a:lvl7pPr>
            <a:lvl8pPr>
              <a:defRPr sz="2000"/>
            </a:lvl8pPr>
            <a:lvl9pPr>
              <a:defRPr sz="2000"/>
            </a:lvl9pPr>
          </a:lstStyle>
          <a:p>
            <a:pPr lvl="0"/>
            <a:r>
              <a:rPr lang="en-US"/>
              <a:t>Click to change the text</a:t>
            </a:r>
          </a:p>
          <a:p>
            <a:pPr lvl="1"/>
            <a:r>
              <a:rPr lang="en-US"/>
              <a:t>Second level</a:t>
            </a:r>
          </a:p>
          <a:p>
            <a:pPr lvl="2"/>
            <a:r>
              <a:rPr lang="en-US"/>
              <a:t>Third level</a:t>
            </a:r>
          </a:p>
          <a:p>
            <a:pPr lvl="3"/>
            <a:r>
              <a:rPr lang="en-US"/>
              <a:t>Fourth level</a:t>
            </a:r>
          </a:p>
          <a:p>
            <a:pPr lvl="4"/>
            <a:r>
              <a:rPr lang="en-US"/>
              <a:t>Fifth level</a:t>
            </a:r>
            <a:endParaRPr lang="fr-FR"/>
          </a:p>
        </p:txBody>
      </p:sp>
      <p:pic>
        <p:nvPicPr>
          <p:cNvPr id="2" name="Image 1" descr="Une image contenant capture d’écran, cercle, Bleu électrique, Graphique&#10;&#10;Description générée automatiquement">
            <a:extLst>
              <a:ext uri="{FF2B5EF4-FFF2-40B4-BE49-F238E27FC236}">
                <a16:creationId xmlns:a16="http://schemas.microsoft.com/office/drawing/2014/main" id="{469912A6-06A8-8594-1A61-AF14F88D80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Tree>
    <p:extLst>
      <p:ext uri="{BB962C8B-B14F-4D97-AF65-F5344CB8AC3E}">
        <p14:creationId xmlns:p14="http://schemas.microsoft.com/office/powerpoint/2010/main" val="9088974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pic>
        <p:nvPicPr>
          <p:cNvPr id="8" name="Image 7" descr="Une image contenant ciel, Bleu électrique, Azure, bleu&#10;&#10;Description générée automatiquement">
            <a:extLst>
              <a:ext uri="{FF2B5EF4-FFF2-40B4-BE49-F238E27FC236}">
                <a16:creationId xmlns:a16="http://schemas.microsoft.com/office/drawing/2014/main" id="{EA73A6CE-5571-3D59-A2E6-F922A388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9" name="Groupe 8">
            <a:extLst>
              <a:ext uri="{FF2B5EF4-FFF2-40B4-BE49-F238E27FC236}">
                <a16:creationId xmlns:a16="http://schemas.microsoft.com/office/drawing/2014/main" id="{6C93F082-5586-A4C3-D2B0-E2242E070923}"/>
              </a:ext>
            </a:extLst>
          </p:cNvPr>
          <p:cNvGrpSpPr/>
          <p:nvPr userDrawn="1"/>
        </p:nvGrpSpPr>
        <p:grpSpPr>
          <a:xfrm>
            <a:off x="-2505178" y="-2068575"/>
            <a:ext cx="16797439" cy="10551063"/>
            <a:chOff x="-2505178" y="-2068575"/>
            <a:chExt cx="16797439" cy="10551063"/>
          </a:xfrm>
        </p:grpSpPr>
        <p:pic>
          <p:nvPicPr>
            <p:cNvPr id="10" name="Image 9" descr="Une image contenant motif, cercle, sphère, art&#10;&#10;Description générée automatiquement">
              <a:extLst>
                <a:ext uri="{FF2B5EF4-FFF2-40B4-BE49-F238E27FC236}">
                  <a16:creationId xmlns:a16="http://schemas.microsoft.com/office/drawing/2014/main" id="{C7CD34F9-676E-92B3-3AAE-17B06B4686C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1" name="Image 10" descr="Une image contenant motif, cercle, sphère, art&#10;&#10;Description générée automatiquement">
              <a:extLst>
                <a:ext uri="{FF2B5EF4-FFF2-40B4-BE49-F238E27FC236}">
                  <a16:creationId xmlns:a16="http://schemas.microsoft.com/office/drawing/2014/main" id="{6374F162-572F-3039-5F28-A8383599732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5" name="Titre 1">
            <a:extLst>
              <a:ext uri="{FF2B5EF4-FFF2-40B4-BE49-F238E27FC236}">
                <a16:creationId xmlns:a16="http://schemas.microsoft.com/office/drawing/2014/main" id="{6391D8EA-18A5-C94A-1225-D2B4339AAF81}"/>
              </a:ext>
            </a:extLst>
          </p:cNvPr>
          <p:cNvSpPr>
            <a:spLocks noGrp="1"/>
          </p:cNvSpPr>
          <p:nvPr>
            <p:ph type="title" hasCustomPrompt="1"/>
          </p:nvPr>
        </p:nvSpPr>
        <p:spPr>
          <a:xfrm>
            <a:off x="838200" y="632298"/>
            <a:ext cx="10515600" cy="659556"/>
          </a:xfrm>
          <a:prstGeom prst="rect">
            <a:avLst/>
          </a:prstGeom>
        </p:spPr>
        <p:txBody>
          <a:bodyPr>
            <a:normAutofit/>
          </a:bodyPr>
          <a:lstStyle>
            <a:lvl1pPr>
              <a:defRPr lang="fr-FR" sz="3600" b="1" kern="1200" smtClean="0">
                <a:solidFill>
                  <a:schemeClr val="accent1"/>
                </a:solidFill>
                <a:latin typeface="+mj-lt"/>
                <a:ea typeface="+mj-ea"/>
                <a:cs typeface="+mj-cs"/>
              </a:defRPr>
            </a:lvl1pPr>
          </a:lstStyle>
          <a:p>
            <a:r>
              <a:rPr lang="fr-FR"/>
              <a:t>CROSSEU TIMELINE</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 name="Diagramme 1">
            <a:extLst>
              <a:ext uri="{FF2B5EF4-FFF2-40B4-BE49-F238E27FC236}">
                <a16:creationId xmlns:a16="http://schemas.microsoft.com/office/drawing/2014/main" id="{78E60F4B-818F-75A1-C169-613829B7F65E}"/>
              </a:ext>
            </a:extLst>
          </p:cNvPr>
          <p:cNvGraphicFramePr/>
          <p:nvPr userDrawn="1">
            <p:extLst>
              <p:ext uri="{D42A27DB-BD31-4B8C-83A1-F6EECF244321}">
                <p14:modId xmlns:p14="http://schemas.microsoft.com/office/powerpoint/2010/main" val="1728875924"/>
              </p:ext>
            </p:extLst>
          </p:nvPr>
        </p:nvGraphicFramePr>
        <p:xfrm>
          <a:off x="838201" y="1799340"/>
          <a:ext cx="10515599" cy="39751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 6" descr="Une image contenant capture d’écran, cercle, Bleu électrique, Graphique&#10;&#10;Description générée automatiquement">
            <a:extLst>
              <a:ext uri="{FF2B5EF4-FFF2-40B4-BE49-F238E27FC236}">
                <a16:creationId xmlns:a16="http://schemas.microsoft.com/office/drawing/2014/main" id="{7768BC02-2D1E-480D-8ACD-1DB1541BE36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Tree>
    <p:extLst>
      <p:ext uri="{BB962C8B-B14F-4D97-AF65-F5344CB8AC3E}">
        <p14:creationId xmlns:p14="http://schemas.microsoft.com/office/powerpoint/2010/main" val="3466438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pic>
        <p:nvPicPr>
          <p:cNvPr id="8" name="Image 7" descr="Une image contenant ciel, Bleu électrique, Azure, bleu&#10;&#10;Description générée automatiquement">
            <a:extLst>
              <a:ext uri="{FF2B5EF4-FFF2-40B4-BE49-F238E27FC236}">
                <a16:creationId xmlns:a16="http://schemas.microsoft.com/office/drawing/2014/main" id="{EA73A6CE-5571-3D59-A2E6-F922A388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9" name="Groupe 8">
            <a:extLst>
              <a:ext uri="{FF2B5EF4-FFF2-40B4-BE49-F238E27FC236}">
                <a16:creationId xmlns:a16="http://schemas.microsoft.com/office/drawing/2014/main" id="{6C93F082-5586-A4C3-D2B0-E2242E070923}"/>
              </a:ext>
            </a:extLst>
          </p:cNvPr>
          <p:cNvGrpSpPr/>
          <p:nvPr userDrawn="1"/>
        </p:nvGrpSpPr>
        <p:grpSpPr>
          <a:xfrm>
            <a:off x="-2505178" y="-2068575"/>
            <a:ext cx="16797439" cy="10551063"/>
            <a:chOff x="-2505178" y="-2068575"/>
            <a:chExt cx="16797439" cy="10551063"/>
          </a:xfrm>
        </p:grpSpPr>
        <p:pic>
          <p:nvPicPr>
            <p:cNvPr id="10" name="Image 9" descr="Une image contenant motif, cercle, sphère, art&#10;&#10;Description générée automatiquement">
              <a:extLst>
                <a:ext uri="{FF2B5EF4-FFF2-40B4-BE49-F238E27FC236}">
                  <a16:creationId xmlns:a16="http://schemas.microsoft.com/office/drawing/2014/main" id="{C7CD34F9-676E-92B3-3AAE-17B06B4686C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1" name="Image 10" descr="Une image contenant motif, cercle, sphère, art&#10;&#10;Description générée automatiquement">
              <a:extLst>
                <a:ext uri="{FF2B5EF4-FFF2-40B4-BE49-F238E27FC236}">
                  <a16:creationId xmlns:a16="http://schemas.microsoft.com/office/drawing/2014/main" id="{6374F162-572F-3039-5F28-A8383599732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capture d’écran, cercle, Bleu électrique, Graphique&#10;&#10;Description générée automatiquement">
            <a:extLst>
              <a:ext uri="{FF2B5EF4-FFF2-40B4-BE49-F238E27FC236}">
                <a16:creationId xmlns:a16="http://schemas.microsoft.com/office/drawing/2014/main" id="{7768BC02-2D1E-480D-8ACD-1DB1541BE3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
        <p:nvSpPr>
          <p:cNvPr id="3" name="ZoneTexte 2">
            <a:extLst>
              <a:ext uri="{FF2B5EF4-FFF2-40B4-BE49-F238E27FC236}">
                <a16:creationId xmlns:a16="http://schemas.microsoft.com/office/drawing/2014/main" id="{C476CD09-94F0-7E29-CDA3-1FDB3B595FEC}"/>
              </a:ext>
            </a:extLst>
          </p:cNvPr>
          <p:cNvSpPr txBox="1"/>
          <p:nvPr userDrawn="1"/>
        </p:nvSpPr>
        <p:spPr>
          <a:xfrm>
            <a:off x="936436" y="667988"/>
            <a:ext cx="9914212" cy="646331"/>
          </a:xfrm>
          <a:prstGeom prst="rect">
            <a:avLst/>
          </a:prstGeom>
          <a:noFill/>
        </p:spPr>
        <p:txBody>
          <a:bodyPr wrap="square" rtlCol="0">
            <a:spAutoFit/>
          </a:bodyPr>
          <a:lstStyle/>
          <a:p>
            <a:pPr algn="just">
              <a:spcBef>
                <a:spcPts val="600"/>
              </a:spcBef>
              <a:spcAft>
                <a:spcPts val="600"/>
              </a:spcAft>
            </a:pPr>
            <a:r>
              <a:rPr lang="fr-FR" sz="3600" b="1" err="1">
                <a:solidFill>
                  <a:schemeClr val="accent1"/>
                </a:solidFill>
                <a:effectLst/>
                <a:latin typeface="Montserrat ExtraBold" panose="00000900000000000000" pitchFamily="2" charset="0"/>
                <a:ea typeface="SimSun" panose="02010600030101010101" pitchFamily="2" charset="-122"/>
                <a:cs typeface="Calibri" panose="020F0502020204030204" pitchFamily="34" charset="0"/>
              </a:rPr>
              <a:t>Partners</a:t>
            </a:r>
            <a:endParaRPr lang="fr-FR" sz="3600" b="1">
              <a:solidFill>
                <a:schemeClr val="accent1"/>
              </a:solidFill>
              <a:effectLst/>
              <a:latin typeface="Montserrat ExtraBold" panose="00000900000000000000" pitchFamily="2" charset="0"/>
              <a:ea typeface="SimSun" panose="02010600030101010101" pitchFamily="2" charset="-122"/>
              <a:cs typeface="Calibri" panose="020F0502020204030204" pitchFamily="34" charset="0"/>
            </a:endParaRPr>
          </a:p>
        </p:txBody>
      </p:sp>
      <p:pic>
        <p:nvPicPr>
          <p:cNvPr id="5" name="Image 4" descr="Une image contenant Graphique, graphisme, Police, conception&#10;&#10;Description générée automatiquement">
            <a:extLst>
              <a:ext uri="{FF2B5EF4-FFF2-40B4-BE49-F238E27FC236}">
                <a16:creationId xmlns:a16="http://schemas.microsoft.com/office/drawing/2014/main" id="{441CF369-5FE2-30BE-B18F-521FDF31C1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028011" y="4622869"/>
            <a:ext cx="1766662" cy="1230828"/>
          </a:xfrm>
          <a:prstGeom prst="rect">
            <a:avLst/>
          </a:prstGeom>
        </p:spPr>
      </p:pic>
      <p:pic>
        <p:nvPicPr>
          <p:cNvPr id="13" name="Image 12" descr="Une image contenant Graphique, Police, rouge, conception&#10;&#10;Description générée automatiquement">
            <a:extLst>
              <a:ext uri="{FF2B5EF4-FFF2-40B4-BE49-F238E27FC236}">
                <a16:creationId xmlns:a16="http://schemas.microsoft.com/office/drawing/2014/main" id="{1617D3D1-4E55-6FE4-06AF-CA400336E0E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51445" y="4712493"/>
            <a:ext cx="656569" cy="957763"/>
          </a:xfrm>
          <a:prstGeom prst="rect">
            <a:avLst/>
          </a:prstGeom>
        </p:spPr>
      </p:pic>
      <p:pic>
        <p:nvPicPr>
          <p:cNvPr id="15" name="Image 14" descr="Une image contenant texte, Police, Graphique, logo&#10;&#10;Description générée automatiquement">
            <a:extLst>
              <a:ext uri="{FF2B5EF4-FFF2-40B4-BE49-F238E27FC236}">
                <a16:creationId xmlns:a16="http://schemas.microsoft.com/office/drawing/2014/main" id="{74AC275B-242F-4C79-E1D6-5152D7E8EF62}"/>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46512"/>
          <a:stretch/>
        </p:blipFill>
        <p:spPr>
          <a:xfrm>
            <a:off x="4208069" y="2270047"/>
            <a:ext cx="1226087" cy="657651"/>
          </a:xfrm>
          <a:prstGeom prst="rect">
            <a:avLst/>
          </a:prstGeom>
        </p:spPr>
      </p:pic>
      <p:pic>
        <p:nvPicPr>
          <p:cNvPr id="19" name="Image 18" descr="Une image contenant Graphique, logo, symbole, Police&#10;&#10;Description générée automatiquement">
            <a:extLst>
              <a:ext uri="{FF2B5EF4-FFF2-40B4-BE49-F238E27FC236}">
                <a16:creationId xmlns:a16="http://schemas.microsoft.com/office/drawing/2014/main" id="{605C9259-5D2F-ED5A-0CB2-76BB777ACD5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61642" y="2156033"/>
            <a:ext cx="2659232" cy="921368"/>
          </a:xfrm>
          <a:prstGeom prst="rect">
            <a:avLst/>
          </a:prstGeom>
        </p:spPr>
      </p:pic>
      <p:pic>
        <p:nvPicPr>
          <p:cNvPr id="12" name="Image 11" descr="Une image contenant texte, Police, logo, symbole&#10;&#10;Description générée automatiquement">
            <a:extLst>
              <a:ext uri="{FF2B5EF4-FFF2-40B4-BE49-F238E27FC236}">
                <a16:creationId xmlns:a16="http://schemas.microsoft.com/office/drawing/2014/main" id="{1004E32B-4882-62B7-79C2-F07384E3550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796336" y="2362033"/>
            <a:ext cx="2834785" cy="646331"/>
          </a:xfrm>
          <a:prstGeom prst="rect">
            <a:avLst/>
          </a:prstGeom>
        </p:spPr>
      </p:pic>
      <p:pic>
        <p:nvPicPr>
          <p:cNvPr id="16" name="Image 15" descr="Une image contenant logo, symbole, Police, Graphique&#10;&#10;Description générée automatiquement">
            <a:extLst>
              <a:ext uri="{FF2B5EF4-FFF2-40B4-BE49-F238E27FC236}">
                <a16:creationId xmlns:a16="http://schemas.microsoft.com/office/drawing/2014/main" id="{342FF5FE-89F3-270D-C586-8B31640CC8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61642" y="3555846"/>
            <a:ext cx="1924377" cy="646331"/>
          </a:xfrm>
          <a:prstGeom prst="rect">
            <a:avLst/>
          </a:prstGeom>
        </p:spPr>
      </p:pic>
      <p:pic>
        <p:nvPicPr>
          <p:cNvPr id="20" name="Image 19" descr="Une image contenant texte, Police, blanc, typographie&#10;&#10;Description générée automatiquement">
            <a:extLst>
              <a:ext uri="{FF2B5EF4-FFF2-40B4-BE49-F238E27FC236}">
                <a16:creationId xmlns:a16="http://schemas.microsoft.com/office/drawing/2014/main" id="{41600109-F312-9E61-9781-558355EB3DEA}"/>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631505" y="4799239"/>
            <a:ext cx="2551754" cy="837897"/>
          </a:xfrm>
          <a:prstGeom prst="rect">
            <a:avLst/>
          </a:prstGeom>
        </p:spPr>
      </p:pic>
      <p:pic>
        <p:nvPicPr>
          <p:cNvPr id="33" name="Image 32" descr="Une image contenant logo, Police, Graphique, cercle&#10;&#10;Description générée automatiquement">
            <a:extLst>
              <a:ext uri="{FF2B5EF4-FFF2-40B4-BE49-F238E27FC236}">
                <a16:creationId xmlns:a16="http://schemas.microsoft.com/office/drawing/2014/main" id="{52D7D3B4-5E9E-6405-B4FE-4BD92670801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51074" y="4614137"/>
            <a:ext cx="1023000" cy="1023000"/>
          </a:xfrm>
          <a:prstGeom prst="rect">
            <a:avLst/>
          </a:prstGeom>
        </p:spPr>
      </p:pic>
      <p:pic>
        <p:nvPicPr>
          <p:cNvPr id="35" name="Image 34" descr="Une image contenant Graphique, Police, graphisme, conception&#10;&#10;Description générée automatiquement">
            <a:extLst>
              <a:ext uri="{FF2B5EF4-FFF2-40B4-BE49-F238E27FC236}">
                <a16:creationId xmlns:a16="http://schemas.microsoft.com/office/drawing/2014/main" id="{4CE33D59-274C-B8DF-0CF9-BFEBCEA2C0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388527" y="3632894"/>
            <a:ext cx="1790634" cy="761719"/>
          </a:xfrm>
          <a:prstGeom prst="rect">
            <a:avLst/>
          </a:prstGeom>
        </p:spPr>
      </p:pic>
      <p:pic>
        <p:nvPicPr>
          <p:cNvPr id="37" name="Image 36" descr="Une image contenant Graphique, Police, clipart, logo&#10;&#10;Description générée automatiquement">
            <a:extLst>
              <a:ext uri="{FF2B5EF4-FFF2-40B4-BE49-F238E27FC236}">
                <a16:creationId xmlns:a16="http://schemas.microsoft.com/office/drawing/2014/main" id="{811F0F6F-6B3A-DD00-36CB-5448B18AE2E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736959" y="3460748"/>
            <a:ext cx="1218695" cy="956843"/>
          </a:xfrm>
          <a:prstGeom prst="rect">
            <a:avLst/>
          </a:prstGeom>
        </p:spPr>
      </p:pic>
      <p:pic>
        <p:nvPicPr>
          <p:cNvPr id="39" name="Image 38" descr="Une image contenant Police, logo, texte, Graphique&#10;&#10;Description générée automatiquement">
            <a:extLst>
              <a:ext uri="{FF2B5EF4-FFF2-40B4-BE49-F238E27FC236}">
                <a16:creationId xmlns:a16="http://schemas.microsoft.com/office/drawing/2014/main" id="{AB281210-10E0-DE0C-7029-61B26E87F8E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276060" y="3455265"/>
            <a:ext cx="1827659" cy="1022150"/>
          </a:xfrm>
          <a:prstGeom prst="rect">
            <a:avLst/>
          </a:prstGeom>
        </p:spPr>
      </p:pic>
      <p:pic>
        <p:nvPicPr>
          <p:cNvPr id="41" name="Image 40" descr="Une image contenant texte, Police, logo, Graphique&#10;&#10;Description générée automatiquement">
            <a:extLst>
              <a:ext uri="{FF2B5EF4-FFF2-40B4-BE49-F238E27FC236}">
                <a16:creationId xmlns:a16="http://schemas.microsoft.com/office/drawing/2014/main" id="{C0A2E924-BA83-5787-47CF-823AC055648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102516" y="3531344"/>
            <a:ext cx="1905000" cy="809625"/>
          </a:xfrm>
          <a:prstGeom prst="rect">
            <a:avLst/>
          </a:prstGeom>
        </p:spPr>
      </p:pic>
      <p:pic>
        <p:nvPicPr>
          <p:cNvPr id="43" name="Image 42" descr="Une image contenant texte, Police, ampoule, logo&#10;&#10;Description générée automatiquement">
            <a:extLst>
              <a:ext uri="{FF2B5EF4-FFF2-40B4-BE49-F238E27FC236}">
                <a16:creationId xmlns:a16="http://schemas.microsoft.com/office/drawing/2014/main" id="{9BBFCDB2-C0C6-01D3-2AD8-49A36B1EB27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277761" y="4811407"/>
            <a:ext cx="1712839" cy="730811"/>
          </a:xfrm>
          <a:prstGeom prst="rect">
            <a:avLst/>
          </a:prstGeom>
        </p:spPr>
      </p:pic>
      <p:pic>
        <p:nvPicPr>
          <p:cNvPr id="45" name="Image 44" descr="Une image contenant Graphique, logo, Police, graphisme&#10;&#10;Description générée automatiquement">
            <a:extLst>
              <a:ext uri="{FF2B5EF4-FFF2-40B4-BE49-F238E27FC236}">
                <a16:creationId xmlns:a16="http://schemas.microsoft.com/office/drawing/2014/main" id="{F36721AA-AF0A-020C-B758-A413835C8B5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121351" y="2201636"/>
            <a:ext cx="2359827" cy="794475"/>
          </a:xfrm>
          <a:prstGeom prst="rect">
            <a:avLst/>
          </a:prstGeom>
        </p:spPr>
      </p:pic>
      <p:pic>
        <p:nvPicPr>
          <p:cNvPr id="14" name="Image 13" descr="Une image contenant Police, texte, Graphique, capture d’écran&#10;&#10;Description générée automatiquement">
            <a:extLst>
              <a:ext uri="{FF2B5EF4-FFF2-40B4-BE49-F238E27FC236}">
                <a16:creationId xmlns:a16="http://schemas.microsoft.com/office/drawing/2014/main" id="{A1BD87B9-DA7E-1117-EF73-5D69364851A5}"/>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367971" y="4924316"/>
            <a:ext cx="2019135" cy="595333"/>
          </a:xfrm>
          <a:prstGeom prst="rect">
            <a:avLst/>
          </a:prstGeom>
        </p:spPr>
      </p:pic>
    </p:spTree>
    <p:extLst>
      <p:ext uri="{BB962C8B-B14F-4D97-AF65-F5344CB8AC3E}">
        <p14:creationId xmlns:p14="http://schemas.microsoft.com/office/powerpoint/2010/main" val="4913654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sclamer">
    <p:spTree>
      <p:nvGrpSpPr>
        <p:cNvPr id="1" name=""/>
        <p:cNvGrpSpPr/>
        <p:nvPr/>
      </p:nvGrpSpPr>
      <p:grpSpPr>
        <a:xfrm>
          <a:off x="0" y="0"/>
          <a:ext cx="0" cy="0"/>
          <a:chOff x="0" y="0"/>
          <a:chExt cx="0" cy="0"/>
        </a:xfrm>
      </p:grpSpPr>
      <p:pic>
        <p:nvPicPr>
          <p:cNvPr id="8" name="Image 7" descr="Une image contenant ciel, Bleu électrique, Azure, bleu&#10;&#10;Description générée automatiquement">
            <a:extLst>
              <a:ext uri="{FF2B5EF4-FFF2-40B4-BE49-F238E27FC236}">
                <a16:creationId xmlns:a16="http://schemas.microsoft.com/office/drawing/2014/main" id="{EA73A6CE-5571-3D59-A2E6-F922A3889E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9" name="Groupe 8">
            <a:extLst>
              <a:ext uri="{FF2B5EF4-FFF2-40B4-BE49-F238E27FC236}">
                <a16:creationId xmlns:a16="http://schemas.microsoft.com/office/drawing/2014/main" id="{6C93F082-5586-A4C3-D2B0-E2242E070923}"/>
              </a:ext>
            </a:extLst>
          </p:cNvPr>
          <p:cNvGrpSpPr/>
          <p:nvPr userDrawn="1"/>
        </p:nvGrpSpPr>
        <p:grpSpPr>
          <a:xfrm>
            <a:off x="-2505178" y="-2068575"/>
            <a:ext cx="16797439" cy="10551063"/>
            <a:chOff x="-2505178" y="-2068575"/>
            <a:chExt cx="16797439" cy="10551063"/>
          </a:xfrm>
        </p:grpSpPr>
        <p:pic>
          <p:nvPicPr>
            <p:cNvPr id="10" name="Image 9" descr="Une image contenant motif, cercle, sphère, art&#10;&#10;Description générée automatiquement">
              <a:extLst>
                <a:ext uri="{FF2B5EF4-FFF2-40B4-BE49-F238E27FC236}">
                  <a16:creationId xmlns:a16="http://schemas.microsoft.com/office/drawing/2014/main" id="{C7CD34F9-676E-92B3-3AAE-17B06B4686C5}"/>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1" name="Image 10" descr="Une image contenant motif, cercle, sphère, art&#10;&#10;Description générée automatiquement">
              <a:extLst>
                <a:ext uri="{FF2B5EF4-FFF2-40B4-BE49-F238E27FC236}">
                  <a16:creationId xmlns:a16="http://schemas.microsoft.com/office/drawing/2014/main" id="{6374F162-572F-3039-5F28-A8383599732D}"/>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4" name="Rectangle : coins arrondis 3">
            <a:extLst>
              <a:ext uri="{FF2B5EF4-FFF2-40B4-BE49-F238E27FC236}">
                <a16:creationId xmlns:a16="http://schemas.microsoft.com/office/drawing/2014/main" id="{62031174-B7BF-AB63-340D-872AC4C5D30D}"/>
              </a:ext>
            </a:extLst>
          </p:cNvPr>
          <p:cNvSpPr/>
          <p:nvPr userDrawn="1"/>
        </p:nvSpPr>
        <p:spPr>
          <a:xfrm>
            <a:off x="377371" y="246743"/>
            <a:ext cx="11538858" cy="6364514"/>
          </a:xfrm>
          <a:prstGeom prst="roundRect">
            <a:avLst>
              <a:gd name="adj" fmla="val 704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a:t>z</a:t>
            </a:r>
          </a:p>
        </p:txBody>
      </p:sp>
      <p:sp>
        <p:nvSpPr>
          <p:cNvPr id="6" name="Rectangle 5">
            <a:extLst>
              <a:ext uri="{FF2B5EF4-FFF2-40B4-BE49-F238E27FC236}">
                <a16:creationId xmlns:a16="http://schemas.microsoft.com/office/drawing/2014/main" id="{20990D49-C55F-C02F-84F2-16D75AE72DB4}"/>
              </a:ext>
            </a:extLst>
          </p:cNvPr>
          <p:cNvSpPr/>
          <p:nvPr userDrawn="1"/>
        </p:nvSpPr>
        <p:spPr>
          <a:xfrm flipH="1">
            <a:off x="730092" y="632297"/>
            <a:ext cx="45719" cy="659555"/>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descr="Une image contenant capture d’écran, cercle, Bleu électrique, Graphique&#10;&#10;Description générée automatiquement">
            <a:extLst>
              <a:ext uri="{FF2B5EF4-FFF2-40B4-BE49-F238E27FC236}">
                <a16:creationId xmlns:a16="http://schemas.microsoft.com/office/drawing/2014/main" id="{7768BC02-2D1E-480D-8ACD-1DB1541BE36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1684" y="5942456"/>
            <a:ext cx="1523437" cy="761719"/>
          </a:xfrm>
          <a:prstGeom prst="rect">
            <a:avLst/>
          </a:prstGeom>
        </p:spPr>
      </p:pic>
      <p:sp>
        <p:nvSpPr>
          <p:cNvPr id="3" name="ZoneTexte 2">
            <a:extLst>
              <a:ext uri="{FF2B5EF4-FFF2-40B4-BE49-F238E27FC236}">
                <a16:creationId xmlns:a16="http://schemas.microsoft.com/office/drawing/2014/main" id="{5338B16F-26A3-202C-1FB0-C47C0941F451}"/>
              </a:ext>
            </a:extLst>
          </p:cNvPr>
          <p:cNvSpPr txBox="1"/>
          <p:nvPr userDrawn="1"/>
        </p:nvSpPr>
        <p:spPr>
          <a:xfrm>
            <a:off x="936436" y="1735563"/>
            <a:ext cx="9914212" cy="1477328"/>
          </a:xfrm>
          <a:prstGeom prst="rect">
            <a:avLst/>
          </a:prstGeom>
          <a:noFill/>
        </p:spPr>
        <p:txBody>
          <a:bodyPr wrap="square" rtlCol="0">
            <a:spAutoFit/>
          </a:bodyPr>
          <a:lstStyle/>
          <a:p>
            <a:pPr algn="just">
              <a:spcBef>
                <a:spcPts val="600"/>
              </a:spcBef>
              <a:spcAft>
                <a:spcPts val="600"/>
              </a:spcAft>
            </a:pPr>
            <a:r>
              <a:rPr lang="en-US" sz="160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p>
          <a:p>
            <a:pPr algn="just">
              <a:spcBef>
                <a:spcPts val="600"/>
              </a:spcBef>
              <a:spcAft>
                <a:spcPts val="600"/>
              </a:spcAft>
            </a:pPr>
            <a:r>
              <a:rPr lang="en-US" sz="160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rPr>
              <a:t>UK participants in this project are co-funded by UK Research and Innovation (UKRI).</a:t>
            </a:r>
            <a:endParaRPr lang="fr-FR" sz="1600">
              <a:solidFill>
                <a:schemeClr val="tx1">
                  <a:lumMod val="85000"/>
                  <a:lumOff val="15000"/>
                </a:schemeClr>
              </a:solidFill>
              <a:effectLst/>
              <a:latin typeface="Montserrat Medium" panose="00000600000000000000" pitchFamily="2" charset="0"/>
              <a:ea typeface="SimSun" panose="02010600030101010101" pitchFamily="2" charset="-122"/>
              <a:cs typeface="Calibri" panose="020F0502020204030204" pitchFamily="34" charset="0"/>
            </a:endParaRPr>
          </a:p>
        </p:txBody>
      </p:sp>
      <p:pic>
        <p:nvPicPr>
          <p:cNvPr id="15" name="Image 14" descr="Une image contenant Police, texte, Graphique, capture d’écran&#10;&#10;Description générée automatiquement">
            <a:extLst>
              <a:ext uri="{FF2B5EF4-FFF2-40B4-BE49-F238E27FC236}">
                <a16:creationId xmlns:a16="http://schemas.microsoft.com/office/drawing/2014/main" id="{06286BF1-42B0-6B8B-3697-C2F8C0C973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32890" y="2843580"/>
            <a:ext cx="1155643" cy="340736"/>
          </a:xfrm>
          <a:prstGeom prst="rect">
            <a:avLst/>
          </a:prstGeom>
        </p:spPr>
      </p:pic>
      <p:sp>
        <p:nvSpPr>
          <p:cNvPr id="16" name="ZoneTexte 15">
            <a:extLst>
              <a:ext uri="{FF2B5EF4-FFF2-40B4-BE49-F238E27FC236}">
                <a16:creationId xmlns:a16="http://schemas.microsoft.com/office/drawing/2014/main" id="{A8896864-771A-AEB2-A846-B5CB8E4640C9}"/>
              </a:ext>
            </a:extLst>
          </p:cNvPr>
          <p:cNvSpPr txBox="1"/>
          <p:nvPr userDrawn="1"/>
        </p:nvSpPr>
        <p:spPr>
          <a:xfrm>
            <a:off x="936436" y="667988"/>
            <a:ext cx="9914212" cy="646331"/>
          </a:xfrm>
          <a:prstGeom prst="rect">
            <a:avLst/>
          </a:prstGeom>
          <a:noFill/>
        </p:spPr>
        <p:txBody>
          <a:bodyPr wrap="square" rtlCol="0">
            <a:spAutoFit/>
          </a:bodyPr>
          <a:lstStyle/>
          <a:p>
            <a:pPr algn="just">
              <a:spcBef>
                <a:spcPts val="600"/>
              </a:spcBef>
              <a:spcAft>
                <a:spcPts val="600"/>
              </a:spcAft>
            </a:pPr>
            <a:r>
              <a:rPr lang="fr-FR" sz="3600" b="1">
                <a:solidFill>
                  <a:schemeClr val="accent1"/>
                </a:solidFill>
                <a:effectLst/>
                <a:latin typeface="Montserrat ExtraBold" panose="00000900000000000000" pitchFamily="2" charset="0"/>
                <a:ea typeface="SimSun" panose="02010600030101010101" pitchFamily="2" charset="-122"/>
                <a:cs typeface="Calibri" panose="020F0502020204030204" pitchFamily="34" charset="0"/>
              </a:rPr>
              <a:t>Disclaimer</a:t>
            </a:r>
          </a:p>
        </p:txBody>
      </p:sp>
      <p:pic>
        <p:nvPicPr>
          <p:cNvPr id="18" name="Image 17" descr="Une image contenant capture d’écran, Police, Bleu électrique, Graphique&#10;&#10;Description générée automatiquement">
            <a:extLst>
              <a:ext uri="{FF2B5EF4-FFF2-40B4-BE49-F238E27FC236}">
                <a16:creationId xmlns:a16="http://schemas.microsoft.com/office/drawing/2014/main" id="{2B38E64A-0896-F85D-22BE-17E2CACF515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11016" y="3921335"/>
            <a:ext cx="3671568" cy="770277"/>
          </a:xfrm>
          <a:prstGeom prst="rect">
            <a:avLst/>
          </a:prstGeom>
        </p:spPr>
      </p:pic>
    </p:spTree>
    <p:extLst>
      <p:ext uri="{BB962C8B-B14F-4D97-AF65-F5344CB8AC3E}">
        <p14:creationId xmlns:p14="http://schemas.microsoft.com/office/powerpoint/2010/main" val="920307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page">
    <p:spTree>
      <p:nvGrpSpPr>
        <p:cNvPr id="1" name=""/>
        <p:cNvGrpSpPr/>
        <p:nvPr/>
      </p:nvGrpSpPr>
      <p:grpSpPr>
        <a:xfrm>
          <a:off x="0" y="0"/>
          <a:ext cx="0" cy="0"/>
          <a:chOff x="0" y="0"/>
          <a:chExt cx="0" cy="0"/>
        </a:xfrm>
      </p:grpSpPr>
      <p:pic>
        <p:nvPicPr>
          <p:cNvPr id="4" name="Image 3" descr="Une image contenant ciel, Bleu électrique, Azure, bleu&#10;&#10;Description générée automatiquement">
            <a:extLst>
              <a:ext uri="{FF2B5EF4-FFF2-40B4-BE49-F238E27FC236}">
                <a16:creationId xmlns:a16="http://schemas.microsoft.com/office/drawing/2014/main" id="{278F59E2-500C-94BA-A0DE-078FC007B0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5" name="Groupe 4">
            <a:extLst>
              <a:ext uri="{FF2B5EF4-FFF2-40B4-BE49-F238E27FC236}">
                <a16:creationId xmlns:a16="http://schemas.microsoft.com/office/drawing/2014/main" id="{5652F73E-3ADF-B582-0CBB-9311353979A3}"/>
              </a:ext>
            </a:extLst>
          </p:cNvPr>
          <p:cNvGrpSpPr/>
          <p:nvPr userDrawn="1"/>
        </p:nvGrpSpPr>
        <p:grpSpPr>
          <a:xfrm>
            <a:off x="-2505178" y="-2068575"/>
            <a:ext cx="16797439" cy="10551063"/>
            <a:chOff x="-2505178" y="-2068575"/>
            <a:chExt cx="16797439" cy="10551063"/>
          </a:xfrm>
        </p:grpSpPr>
        <p:pic>
          <p:nvPicPr>
            <p:cNvPr id="6" name="Image 5" descr="Une image contenant motif, cercle, sphère, art&#10;&#10;Description générée automatiquement">
              <a:extLst>
                <a:ext uri="{FF2B5EF4-FFF2-40B4-BE49-F238E27FC236}">
                  <a16:creationId xmlns:a16="http://schemas.microsoft.com/office/drawing/2014/main" id="{0EDC9D88-5850-30B0-CC9D-0DD7FF34C0F7}"/>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8796336" y="2986563"/>
              <a:ext cx="5495925" cy="5495925"/>
            </a:xfrm>
            <a:prstGeom prst="rect">
              <a:avLst/>
            </a:prstGeom>
          </p:spPr>
        </p:pic>
        <p:pic>
          <p:nvPicPr>
            <p:cNvPr id="12" name="Image 11" descr="Une image contenant motif, cercle, sphère, art&#10;&#10;Description générée automatiquement">
              <a:extLst>
                <a:ext uri="{FF2B5EF4-FFF2-40B4-BE49-F238E27FC236}">
                  <a16:creationId xmlns:a16="http://schemas.microsoft.com/office/drawing/2014/main" id="{D377CEEB-5721-B9B3-338D-94B6EC99D3BF}"/>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2505178" y="-2068575"/>
              <a:ext cx="5495925" cy="5495925"/>
            </a:xfrm>
            <a:prstGeom prst="rect">
              <a:avLst/>
            </a:prstGeom>
          </p:spPr>
        </p:pic>
      </p:grpSp>
      <p:sp>
        <p:nvSpPr>
          <p:cNvPr id="7" name="Titre 1">
            <a:extLst>
              <a:ext uri="{FF2B5EF4-FFF2-40B4-BE49-F238E27FC236}">
                <a16:creationId xmlns:a16="http://schemas.microsoft.com/office/drawing/2014/main" id="{43122809-81CD-A25A-0713-09235EE7E8E8}"/>
              </a:ext>
            </a:extLst>
          </p:cNvPr>
          <p:cNvSpPr>
            <a:spLocks noGrp="1"/>
          </p:cNvSpPr>
          <p:nvPr>
            <p:ph type="ctrTitle" hasCustomPrompt="1"/>
          </p:nvPr>
        </p:nvSpPr>
        <p:spPr>
          <a:xfrm>
            <a:off x="5363326" y="2687607"/>
            <a:ext cx="5353456" cy="692118"/>
          </a:xfrm>
          <a:prstGeom prst="rect">
            <a:avLst/>
          </a:prstGeom>
        </p:spPr>
        <p:txBody>
          <a:bodyPr anchor="b">
            <a:noAutofit/>
          </a:bodyPr>
          <a:lstStyle>
            <a:lvl1pPr algn="r">
              <a:defRPr sz="3600" b="1">
                <a:solidFill>
                  <a:schemeClr val="bg1"/>
                </a:solidFill>
              </a:defRPr>
            </a:lvl1pPr>
          </a:lstStyle>
          <a:p>
            <a:r>
              <a:rPr lang="fr-FR"/>
              <a:t>THANK YOU</a:t>
            </a:r>
          </a:p>
        </p:txBody>
      </p:sp>
      <p:sp>
        <p:nvSpPr>
          <p:cNvPr id="15" name="Rectangle 14">
            <a:extLst>
              <a:ext uri="{FF2B5EF4-FFF2-40B4-BE49-F238E27FC236}">
                <a16:creationId xmlns:a16="http://schemas.microsoft.com/office/drawing/2014/main" id="{FA3ECDBB-F69D-CB44-035E-1F317D6F1ACC}"/>
              </a:ext>
            </a:extLst>
          </p:cNvPr>
          <p:cNvSpPr/>
          <p:nvPr userDrawn="1"/>
        </p:nvSpPr>
        <p:spPr>
          <a:xfrm>
            <a:off x="10920455" y="2256713"/>
            <a:ext cx="45719" cy="24834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Image 10" descr="Une image contenant capture d’écran, cercle, conception, microphone&#10;&#10;Description générée automatiquement">
            <a:extLst>
              <a:ext uri="{FF2B5EF4-FFF2-40B4-BE49-F238E27FC236}">
                <a16:creationId xmlns:a16="http://schemas.microsoft.com/office/drawing/2014/main" id="{118D2480-BD3C-E41B-37C4-66BD2C932BD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796336" y="508483"/>
            <a:ext cx="2443842" cy="1221921"/>
          </a:xfrm>
          <a:prstGeom prst="rect">
            <a:avLst/>
          </a:prstGeom>
        </p:spPr>
      </p:pic>
      <p:sp>
        <p:nvSpPr>
          <p:cNvPr id="19" name="ZoneTexte 18">
            <a:extLst>
              <a:ext uri="{FF2B5EF4-FFF2-40B4-BE49-F238E27FC236}">
                <a16:creationId xmlns:a16="http://schemas.microsoft.com/office/drawing/2014/main" id="{538E17F1-B2EE-1CC4-1B61-60E182637760}"/>
              </a:ext>
            </a:extLst>
          </p:cNvPr>
          <p:cNvSpPr txBox="1"/>
          <p:nvPr userDrawn="1"/>
        </p:nvSpPr>
        <p:spPr>
          <a:xfrm>
            <a:off x="5589859" y="3978873"/>
            <a:ext cx="4754328" cy="876522"/>
          </a:xfrm>
          <a:prstGeom prst="rect">
            <a:avLst/>
          </a:prstGeom>
          <a:noFill/>
        </p:spPr>
        <p:txBody>
          <a:bodyPr wrap="square" rtlCol="0">
            <a:spAutoFit/>
          </a:bodyPr>
          <a:lstStyle/>
          <a:p>
            <a:pPr algn="r">
              <a:lnSpc>
                <a:spcPct val="150000"/>
              </a:lnSpc>
            </a:pPr>
            <a:r>
              <a:rPr lang="fr-FR" b="1">
                <a:solidFill>
                  <a:schemeClr val="bg1"/>
                </a:solidFill>
                <a:hlinkClick r:id="rId5">
                  <a:extLst>
                    <a:ext uri="{A12FA001-AC4F-418D-AE19-62706E023703}">
                      <ahyp:hlinkClr xmlns:ahyp="http://schemas.microsoft.com/office/drawing/2018/hyperlinkcolor" val="tx"/>
                    </a:ext>
                  </a:extLst>
                </a:hlinkClick>
              </a:rPr>
              <a:t>LinkedIn</a:t>
            </a:r>
            <a:endParaRPr lang="fr-FR" b="1">
              <a:solidFill>
                <a:schemeClr val="bg1"/>
              </a:solidFill>
            </a:endParaRPr>
          </a:p>
          <a:p>
            <a:pPr algn="r">
              <a:lnSpc>
                <a:spcPct val="150000"/>
              </a:lnSpc>
            </a:pPr>
            <a:r>
              <a:rPr lang="fr-FR" b="1">
                <a:solidFill>
                  <a:schemeClr val="bg1"/>
                </a:solidFill>
                <a:hlinkClick r:id="rId6">
                  <a:extLst>
                    <a:ext uri="{A12FA001-AC4F-418D-AE19-62706E023703}">
                      <ahyp:hlinkClr xmlns:ahyp="http://schemas.microsoft.com/office/drawing/2018/hyperlinkcolor" val="tx"/>
                    </a:ext>
                  </a:extLst>
                </a:hlinkClick>
              </a:rPr>
              <a:t>X/Twitter</a:t>
            </a:r>
            <a:endParaRPr lang="fr-FR" b="1">
              <a:solidFill>
                <a:schemeClr val="bg1"/>
              </a:solidFill>
            </a:endParaRPr>
          </a:p>
        </p:txBody>
      </p:sp>
      <p:pic>
        <p:nvPicPr>
          <p:cNvPr id="27" name="Image 26" descr="Une image contenant ligne, Graphique, blanc, capture d’écran&#10;&#10;Description générée automatiquement">
            <a:extLst>
              <a:ext uri="{FF2B5EF4-FFF2-40B4-BE49-F238E27FC236}">
                <a16:creationId xmlns:a16="http://schemas.microsoft.com/office/drawing/2014/main" id="{2B23F347-79C1-17F1-C021-698BA3F0CC8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361470" y="4560950"/>
            <a:ext cx="229495" cy="229495"/>
          </a:xfrm>
          <a:prstGeom prst="rect">
            <a:avLst/>
          </a:prstGeom>
        </p:spPr>
      </p:pic>
      <p:pic>
        <p:nvPicPr>
          <p:cNvPr id="29" name="Image 28" descr="Une image contenant logo, symbole, Graphique, Police&#10;&#10;Description générée automatiquement">
            <a:extLst>
              <a:ext uri="{FF2B5EF4-FFF2-40B4-BE49-F238E27FC236}">
                <a16:creationId xmlns:a16="http://schemas.microsoft.com/office/drawing/2014/main" id="{0743F779-CB5D-6E9F-BF38-2CB03B2AED3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61470" y="4151853"/>
            <a:ext cx="229495" cy="229495"/>
          </a:xfrm>
          <a:prstGeom prst="rect">
            <a:avLst/>
          </a:prstGeom>
        </p:spPr>
      </p:pic>
      <p:sp>
        <p:nvSpPr>
          <p:cNvPr id="30" name="ZoneTexte 29">
            <a:extLst>
              <a:ext uri="{FF2B5EF4-FFF2-40B4-BE49-F238E27FC236}">
                <a16:creationId xmlns:a16="http://schemas.microsoft.com/office/drawing/2014/main" id="{FA62A4F7-D789-1056-93F4-1814672776B5}"/>
              </a:ext>
            </a:extLst>
          </p:cNvPr>
          <p:cNvSpPr txBox="1"/>
          <p:nvPr userDrawn="1"/>
        </p:nvSpPr>
        <p:spPr>
          <a:xfrm>
            <a:off x="5363326" y="3496454"/>
            <a:ext cx="5353456" cy="584775"/>
          </a:xfrm>
          <a:prstGeom prst="rect">
            <a:avLst/>
          </a:prstGeom>
          <a:noFill/>
        </p:spPr>
        <p:txBody>
          <a:bodyPr wrap="square" rtlCol="0">
            <a:spAutoFit/>
          </a:bodyPr>
          <a:lstStyle/>
          <a:p>
            <a:pPr algn="r"/>
            <a:r>
              <a:rPr lang="fr-FR" sz="1600">
                <a:solidFill>
                  <a:schemeClr val="bg1"/>
                </a:solidFill>
                <a:hlinkClick r:id="rId9"/>
              </a:rPr>
              <a:t>contact@crosseu.eu</a:t>
            </a:r>
            <a:r>
              <a:rPr lang="fr-FR" sz="1600">
                <a:solidFill>
                  <a:schemeClr val="bg1"/>
                </a:solidFill>
              </a:rPr>
              <a:t> </a:t>
            </a:r>
          </a:p>
          <a:p>
            <a:pPr algn="r"/>
            <a:r>
              <a:rPr lang="fr-FR" sz="1600">
                <a:solidFill>
                  <a:schemeClr val="bg1"/>
                </a:solidFill>
              </a:rPr>
              <a:t>Follow us on </a:t>
            </a:r>
            <a:r>
              <a:rPr lang="fr-FR" sz="1600" err="1">
                <a:solidFill>
                  <a:schemeClr val="bg1"/>
                </a:solidFill>
              </a:rPr>
              <a:t>our</a:t>
            </a:r>
            <a:r>
              <a:rPr lang="fr-FR" sz="1600">
                <a:solidFill>
                  <a:schemeClr val="bg1"/>
                </a:solidFill>
              </a:rPr>
              <a:t> </a:t>
            </a:r>
            <a:r>
              <a:rPr lang="fr-FR" sz="1600" err="1">
                <a:solidFill>
                  <a:schemeClr val="bg1"/>
                </a:solidFill>
              </a:rPr>
              <a:t>socials</a:t>
            </a:r>
            <a:r>
              <a:rPr lang="fr-FR" sz="1600">
                <a:solidFill>
                  <a:schemeClr val="bg1"/>
                </a:solidFill>
              </a:rPr>
              <a:t>!</a:t>
            </a:r>
          </a:p>
        </p:txBody>
      </p:sp>
      <p:sp>
        <p:nvSpPr>
          <p:cNvPr id="8" name="ZoneTexte 13">
            <a:extLst>
              <a:ext uri="{FF2B5EF4-FFF2-40B4-BE49-F238E27FC236}">
                <a16:creationId xmlns:a16="http://schemas.microsoft.com/office/drawing/2014/main" id="{155214E0-9906-7F40-1A96-00D4B3BF7CB4}"/>
              </a:ext>
            </a:extLst>
          </p:cNvPr>
          <p:cNvSpPr txBox="1"/>
          <p:nvPr userDrawn="1"/>
        </p:nvSpPr>
        <p:spPr>
          <a:xfrm>
            <a:off x="3114675" y="5793863"/>
            <a:ext cx="7256521" cy="800219"/>
          </a:xfrm>
          <a:prstGeom prst="rect">
            <a:avLst/>
          </a:prstGeom>
          <a:noFill/>
        </p:spPr>
        <p:txBody>
          <a:bodyPr wrap="square" rtlCol="0">
            <a:spAutoFit/>
          </a:bodyPr>
          <a:lstStyle/>
          <a:p>
            <a:pPr algn="just">
              <a:spcBef>
                <a:spcPts val="600"/>
              </a:spcBef>
              <a:spcAft>
                <a:spcPts val="600"/>
              </a:spcAft>
            </a:pPr>
            <a:r>
              <a:rPr lang="en-GB"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Funded by the European Union. Views and opinions expressed are however those of the author(s) only and do not necessarily reflect those of the European Union or European Climate, Infrastructure and Environment Executive Agency (CINEA). Neither the European Union nor the granting authority can be held responsible for them.</a:t>
            </a:r>
            <a:endParaRPr lang="fr-FR"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a:p>
            <a:pPr algn="just">
              <a:spcBef>
                <a:spcPts val="600"/>
              </a:spcBef>
              <a:spcAft>
                <a:spcPts val="600"/>
              </a:spcAft>
            </a:pPr>
            <a:r>
              <a:rPr lang="en-GB"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rPr>
              <a:t>UK participants in this project are co-funded by UK Research and Innovation (UKRI).</a:t>
            </a:r>
            <a:endParaRPr lang="fr-FR" sz="900">
              <a:solidFill>
                <a:schemeClr val="bg1"/>
              </a:solidFill>
              <a:effectLst/>
              <a:latin typeface="Montserrat Medium" panose="00000600000000000000" pitchFamily="2" charset="0"/>
              <a:ea typeface="SimSun" panose="02010600030101010101" pitchFamily="2" charset="-122"/>
              <a:cs typeface="Calibri" panose="020F0502020204030204" pitchFamily="34" charset="0"/>
            </a:endParaRPr>
          </a:p>
        </p:txBody>
      </p:sp>
      <p:pic>
        <p:nvPicPr>
          <p:cNvPr id="10" name="Image 12" descr="Une image contenant texte, Police, Graphique, capture d’écran&#10;&#10;Description générée automatiquement">
            <a:extLst>
              <a:ext uri="{FF2B5EF4-FFF2-40B4-BE49-F238E27FC236}">
                <a16:creationId xmlns:a16="http://schemas.microsoft.com/office/drawing/2014/main" id="{1EF7BD92-F478-FDD9-114E-232909A9B9B4}"/>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8204010" y="6340338"/>
            <a:ext cx="961433" cy="283474"/>
          </a:xfrm>
          <a:prstGeom prst="rect">
            <a:avLst/>
          </a:prstGeom>
        </p:spPr>
      </p:pic>
      <p:pic>
        <p:nvPicPr>
          <p:cNvPr id="13" name="Image 2" descr="Une image contenant texte, Police, capture d’écran, Graphique&#10;&#10;Description générée automatiquement">
            <a:extLst>
              <a:ext uri="{FF2B5EF4-FFF2-40B4-BE49-F238E27FC236}">
                <a16:creationId xmlns:a16="http://schemas.microsoft.com/office/drawing/2014/main" id="{02B19FB6-77B3-8ADB-1A90-309EF458E00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49233" y="6048756"/>
            <a:ext cx="2065442" cy="433319"/>
          </a:xfrm>
          <a:prstGeom prst="rect">
            <a:avLst/>
          </a:prstGeom>
        </p:spPr>
      </p:pic>
    </p:spTree>
    <p:extLst>
      <p:ext uri="{BB962C8B-B14F-4D97-AF65-F5344CB8AC3E}">
        <p14:creationId xmlns:p14="http://schemas.microsoft.com/office/powerpoint/2010/main" val="3437606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331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60" r:id="rId4"/>
    <p:sldLayoutId id="2147483661" r:id="rId5"/>
    <p:sldLayoutId id="2147483662" r:id="rId6"/>
    <p:sldLayoutId id="2147483664" r:id="rId7"/>
    <p:sldLayoutId id="2147483665" r:id="rId8"/>
    <p:sldLayoutId id="214748366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6F6611-48E9-8D59-DF78-A6199FFD87AD}"/>
              </a:ext>
            </a:extLst>
          </p:cNvPr>
          <p:cNvSpPr>
            <a:spLocks noGrp="1"/>
          </p:cNvSpPr>
          <p:nvPr>
            <p:ph type="ctrTitle"/>
          </p:nvPr>
        </p:nvSpPr>
        <p:spPr>
          <a:xfrm>
            <a:off x="870857" y="3655423"/>
            <a:ext cx="10641874" cy="692118"/>
          </a:xfrm>
        </p:spPr>
        <p:txBody>
          <a:bodyPr/>
          <a:lstStyle/>
          <a:p>
            <a:r>
              <a:rPr lang="fr-FR" sz="3200" dirty="0"/>
              <a:t>DSS </a:t>
            </a:r>
            <a:r>
              <a:rPr lang="fr-FR" sz="3200" dirty="0" err="1"/>
              <a:t>Stakeholders’s</a:t>
            </a:r>
            <a:r>
              <a:rPr lang="fr-FR" sz="3200" dirty="0"/>
              <a:t> Workshop</a:t>
            </a:r>
          </a:p>
        </p:txBody>
      </p:sp>
      <p:sp>
        <p:nvSpPr>
          <p:cNvPr id="3" name="Sous-titre 2">
            <a:extLst>
              <a:ext uri="{FF2B5EF4-FFF2-40B4-BE49-F238E27FC236}">
                <a16:creationId xmlns:a16="http://schemas.microsoft.com/office/drawing/2014/main" id="{5EDCC6C7-7785-5E90-C6E3-33F81392781B}"/>
              </a:ext>
            </a:extLst>
          </p:cNvPr>
          <p:cNvSpPr>
            <a:spLocks noGrp="1"/>
          </p:cNvSpPr>
          <p:nvPr>
            <p:ph type="subTitle" idx="1"/>
          </p:nvPr>
        </p:nvSpPr>
        <p:spPr>
          <a:xfrm>
            <a:off x="3139888" y="4473482"/>
            <a:ext cx="6186410" cy="1174282"/>
          </a:xfrm>
        </p:spPr>
        <p:txBody>
          <a:bodyPr>
            <a:normAutofit/>
          </a:bodyPr>
          <a:lstStyle/>
          <a:p>
            <a:endParaRPr lang="fr-FR" sz="2000" dirty="0"/>
          </a:p>
          <a:p>
            <a:r>
              <a:rPr lang="fr-FR" dirty="0"/>
              <a:t>CS2 </a:t>
            </a:r>
            <a:r>
              <a:rPr lang="fr-FR" dirty="0" err="1"/>
              <a:t>Drought</a:t>
            </a:r>
            <a:r>
              <a:rPr lang="fr-FR" dirty="0"/>
              <a:t> Prototype</a:t>
            </a:r>
          </a:p>
        </p:txBody>
      </p:sp>
    </p:spTree>
    <p:extLst>
      <p:ext uri="{BB962C8B-B14F-4D97-AF65-F5344CB8AC3E}">
        <p14:creationId xmlns:p14="http://schemas.microsoft.com/office/powerpoint/2010/main" val="2216428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E3DD80-652D-482E-D99E-A1D8234353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0E54725-E275-0259-47F3-5726F057D62C}"/>
              </a:ext>
            </a:extLst>
          </p:cNvPr>
          <p:cNvPicPr>
            <a:picLocks noChangeAspect="1"/>
          </p:cNvPicPr>
          <p:nvPr/>
        </p:nvPicPr>
        <p:blipFill>
          <a:blip r:embed="rId2"/>
          <a:stretch>
            <a:fillRect/>
          </a:stretch>
        </p:blipFill>
        <p:spPr>
          <a:xfrm>
            <a:off x="114300" y="254000"/>
            <a:ext cx="12122773" cy="5962956"/>
          </a:xfrm>
          <a:prstGeom prst="rect">
            <a:avLst/>
          </a:prstGeom>
        </p:spPr>
      </p:pic>
      <p:sp>
        <p:nvSpPr>
          <p:cNvPr id="10" name="Oval 9">
            <a:extLst>
              <a:ext uri="{FF2B5EF4-FFF2-40B4-BE49-F238E27FC236}">
                <a16:creationId xmlns:a16="http://schemas.microsoft.com/office/drawing/2014/main" id="{7F6DF2E7-8E73-1E07-3577-3C6246AC0CB2}"/>
              </a:ext>
            </a:extLst>
          </p:cNvPr>
          <p:cNvSpPr/>
          <p:nvPr/>
        </p:nvSpPr>
        <p:spPr>
          <a:xfrm>
            <a:off x="327674" y="1609878"/>
            <a:ext cx="2222500" cy="5969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5153BBBA-1BCD-C84C-4374-FCC830DE2660}"/>
              </a:ext>
            </a:extLst>
          </p:cNvPr>
          <p:cNvSpPr/>
          <p:nvPr/>
        </p:nvSpPr>
        <p:spPr>
          <a:xfrm>
            <a:off x="256527" y="2625878"/>
            <a:ext cx="2222500" cy="5969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051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CB5D1-9288-FCB2-9DB5-BC35DF9FB5B5}"/>
            </a:ext>
          </a:extLst>
        </p:cNvPr>
        <p:cNvGrpSpPr/>
        <p:nvPr/>
      </p:nvGrpSpPr>
      <p:grpSpPr>
        <a:xfrm>
          <a:off x="0" y="0"/>
          <a:ext cx="0" cy="0"/>
          <a:chOff x="0" y="0"/>
          <a:chExt cx="0" cy="0"/>
        </a:xfrm>
      </p:grpSpPr>
      <p:grpSp>
        <p:nvGrpSpPr>
          <p:cNvPr id="14" name="Group 13">
            <a:extLst>
              <a:ext uri="{FF2B5EF4-FFF2-40B4-BE49-F238E27FC236}">
                <a16:creationId xmlns:a16="http://schemas.microsoft.com/office/drawing/2014/main" id="{E7CC04EB-EF34-B0FE-EA3A-9BE3AEB00D3E}"/>
              </a:ext>
            </a:extLst>
          </p:cNvPr>
          <p:cNvGrpSpPr/>
          <p:nvPr/>
        </p:nvGrpSpPr>
        <p:grpSpPr>
          <a:xfrm>
            <a:off x="93953" y="359056"/>
            <a:ext cx="12098047" cy="5975479"/>
            <a:chOff x="15226" y="425578"/>
            <a:chExt cx="12098047" cy="5975479"/>
          </a:xfrm>
        </p:grpSpPr>
        <p:pic>
          <p:nvPicPr>
            <p:cNvPr id="8" name="Picture 7">
              <a:extLst>
                <a:ext uri="{FF2B5EF4-FFF2-40B4-BE49-F238E27FC236}">
                  <a16:creationId xmlns:a16="http://schemas.microsoft.com/office/drawing/2014/main" id="{EFCC8C89-1BD4-B1BE-27EE-45BB4CC0C1D2}"/>
                </a:ext>
              </a:extLst>
            </p:cNvPr>
            <p:cNvPicPr>
              <a:picLocks noChangeAspect="1"/>
            </p:cNvPicPr>
            <p:nvPr/>
          </p:nvPicPr>
          <p:blipFill>
            <a:blip r:embed="rId2"/>
            <a:stretch>
              <a:fillRect/>
            </a:stretch>
          </p:blipFill>
          <p:spPr>
            <a:xfrm>
              <a:off x="15226" y="425578"/>
              <a:ext cx="12098047" cy="5975479"/>
            </a:xfrm>
            <a:prstGeom prst="rect">
              <a:avLst/>
            </a:prstGeom>
          </p:spPr>
        </p:pic>
        <p:sp>
          <p:nvSpPr>
            <p:cNvPr id="10" name="Oval 9">
              <a:extLst>
                <a:ext uri="{FF2B5EF4-FFF2-40B4-BE49-F238E27FC236}">
                  <a16:creationId xmlns:a16="http://schemas.microsoft.com/office/drawing/2014/main" id="{D1C10B6E-3728-DFAC-2F4D-FB793EF26797}"/>
                </a:ext>
              </a:extLst>
            </p:cNvPr>
            <p:cNvSpPr/>
            <p:nvPr/>
          </p:nvSpPr>
          <p:spPr>
            <a:xfrm>
              <a:off x="177800" y="1778000"/>
              <a:ext cx="2222500" cy="5969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453022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1BB117-9D33-5AE8-580C-FA174A5366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52BD46-7BBC-7FDC-9F3F-15FD1BCB4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23" y="469135"/>
            <a:ext cx="12055836" cy="5906265"/>
          </a:xfrm>
          <a:prstGeom prst="rect">
            <a:avLst/>
          </a:prstGeom>
        </p:spPr>
      </p:pic>
    </p:spTree>
    <p:extLst>
      <p:ext uri="{BB962C8B-B14F-4D97-AF65-F5344CB8AC3E}">
        <p14:creationId xmlns:p14="http://schemas.microsoft.com/office/powerpoint/2010/main" val="4259118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14D342-1B48-2D96-021C-A9A0C2A5255A}"/>
              </a:ext>
            </a:extLst>
          </p:cNvPr>
          <p:cNvPicPr>
            <a:picLocks noChangeAspect="1"/>
          </p:cNvPicPr>
          <p:nvPr/>
        </p:nvPicPr>
        <p:blipFill>
          <a:blip r:embed="rId3"/>
          <a:stretch>
            <a:fillRect/>
          </a:stretch>
        </p:blipFill>
        <p:spPr>
          <a:xfrm>
            <a:off x="396772" y="555472"/>
            <a:ext cx="4007056" cy="5950256"/>
          </a:xfrm>
          <a:prstGeom prst="rect">
            <a:avLst/>
          </a:prstGeom>
        </p:spPr>
      </p:pic>
      <p:pic>
        <p:nvPicPr>
          <p:cNvPr id="12" name="Picture 11">
            <a:extLst>
              <a:ext uri="{FF2B5EF4-FFF2-40B4-BE49-F238E27FC236}">
                <a16:creationId xmlns:a16="http://schemas.microsoft.com/office/drawing/2014/main" id="{DBF0FCAE-84B8-994C-EC3A-D3FD85A066CD}"/>
              </a:ext>
            </a:extLst>
          </p:cNvPr>
          <p:cNvPicPr>
            <a:picLocks noChangeAspect="1"/>
          </p:cNvPicPr>
          <p:nvPr/>
        </p:nvPicPr>
        <p:blipFill>
          <a:blip r:embed="rId4"/>
          <a:stretch>
            <a:fillRect/>
          </a:stretch>
        </p:blipFill>
        <p:spPr>
          <a:xfrm>
            <a:off x="386911" y="539239"/>
            <a:ext cx="4255377" cy="5931922"/>
          </a:xfrm>
          <a:prstGeom prst="rect">
            <a:avLst/>
          </a:prstGeom>
        </p:spPr>
      </p:pic>
      <p:pic>
        <p:nvPicPr>
          <p:cNvPr id="14" name="Picture 13">
            <a:extLst>
              <a:ext uri="{FF2B5EF4-FFF2-40B4-BE49-F238E27FC236}">
                <a16:creationId xmlns:a16="http://schemas.microsoft.com/office/drawing/2014/main" id="{2554BFFD-09E7-C142-7864-CC77EDC769FB}"/>
              </a:ext>
            </a:extLst>
          </p:cNvPr>
          <p:cNvPicPr>
            <a:picLocks noChangeAspect="1"/>
          </p:cNvPicPr>
          <p:nvPr/>
        </p:nvPicPr>
        <p:blipFill>
          <a:blip r:embed="rId5"/>
          <a:stretch>
            <a:fillRect/>
          </a:stretch>
        </p:blipFill>
        <p:spPr>
          <a:xfrm>
            <a:off x="419003" y="520547"/>
            <a:ext cx="4216497" cy="5943905"/>
          </a:xfrm>
          <a:prstGeom prst="rect">
            <a:avLst/>
          </a:prstGeom>
        </p:spPr>
      </p:pic>
      <p:pic>
        <p:nvPicPr>
          <p:cNvPr id="16" name="Picture 15">
            <a:extLst>
              <a:ext uri="{FF2B5EF4-FFF2-40B4-BE49-F238E27FC236}">
                <a16:creationId xmlns:a16="http://schemas.microsoft.com/office/drawing/2014/main" id="{19147253-BCD6-8A9B-9859-9C90DC9C1A32}"/>
              </a:ext>
            </a:extLst>
          </p:cNvPr>
          <p:cNvPicPr>
            <a:picLocks noChangeAspect="1"/>
          </p:cNvPicPr>
          <p:nvPr/>
        </p:nvPicPr>
        <p:blipFill>
          <a:blip r:embed="rId6"/>
          <a:stretch>
            <a:fillRect/>
          </a:stretch>
        </p:blipFill>
        <p:spPr>
          <a:xfrm>
            <a:off x="384068" y="485622"/>
            <a:ext cx="4251431" cy="5962956"/>
          </a:xfrm>
          <a:prstGeom prst="rect">
            <a:avLst/>
          </a:prstGeom>
        </p:spPr>
      </p:pic>
      <p:pic>
        <p:nvPicPr>
          <p:cNvPr id="20" name="Picture 19">
            <a:extLst>
              <a:ext uri="{FF2B5EF4-FFF2-40B4-BE49-F238E27FC236}">
                <a16:creationId xmlns:a16="http://schemas.microsoft.com/office/drawing/2014/main" id="{F2FAEDAF-4BB6-0B43-04F9-29C0D9631B6B}"/>
              </a:ext>
            </a:extLst>
          </p:cNvPr>
          <p:cNvPicPr>
            <a:picLocks noChangeAspect="1"/>
          </p:cNvPicPr>
          <p:nvPr/>
        </p:nvPicPr>
        <p:blipFill>
          <a:blip r:embed="rId7"/>
          <a:stretch>
            <a:fillRect/>
          </a:stretch>
        </p:blipFill>
        <p:spPr>
          <a:xfrm>
            <a:off x="377712" y="450696"/>
            <a:ext cx="4400776" cy="5982007"/>
          </a:xfrm>
          <a:prstGeom prst="rect">
            <a:avLst/>
          </a:prstGeom>
        </p:spPr>
      </p:pic>
      <p:pic>
        <p:nvPicPr>
          <p:cNvPr id="18" name="Picture 17">
            <a:extLst>
              <a:ext uri="{FF2B5EF4-FFF2-40B4-BE49-F238E27FC236}">
                <a16:creationId xmlns:a16="http://schemas.microsoft.com/office/drawing/2014/main" id="{4057091E-95A9-EEE4-BD27-437AB5E1D903}"/>
              </a:ext>
            </a:extLst>
          </p:cNvPr>
          <p:cNvPicPr>
            <a:picLocks noChangeAspect="1"/>
          </p:cNvPicPr>
          <p:nvPr/>
        </p:nvPicPr>
        <p:blipFill>
          <a:blip r:embed="rId8"/>
          <a:stretch>
            <a:fillRect/>
          </a:stretch>
        </p:blipFill>
        <p:spPr>
          <a:xfrm>
            <a:off x="385047" y="475739"/>
            <a:ext cx="11527553" cy="5931922"/>
          </a:xfrm>
          <a:prstGeom prst="rect">
            <a:avLst/>
          </a:prstGeom>
        </p:spPr>
      </p:pic>
      <p:pic>
        <p:nvPicPr>
          <p:cNvPr id="22" name="Picture 21">
            <a:extLst>
              <a:ext uri="{FF2B5EF4-FFF2-40B4-BE49-F238E27FC236}">
                <a16:creationId xmlns:a16="http://schemas.microsoft.com/office/drawing/2014/main" id="{254733E8-9519-3DA5-005E-AB202179BB64}"/>
              </a:ext>
            </a:extLst>
          </p:cNvPr>
          <p:cNvPicPr>
            <a:picLocks/>
          </p:cNvPicPr>
          <p:nvPr/>
        </p:nvPicPr>
        <p:blipFill>
          <a:blip r:embed="rId9"/>
          <a:stretch>
            <a:fillRect/>
          </a:stretch>
        </p:blipFill>
        <p:spPr>
          <a:xfrm>
            <a:off x="406400" y="488000"/>
            <a:ext cx="11527200" cy="5932800"/>
          </a:xfrm>
          <a:prstGeom prst="rect">
            <a:avLst/>
          </a:prstGeom>
        </p:spPr>
      </p:pic>
      <p:sp>
        <p:nvSpPr>
          <p:cNvPr id="23" name="Oval 22">
            <a:extLst>
              <a:ext uri="{FF2B5EF4-FFF2-40B4-BE49-F238E27FC236}">
                <a16:creationId xmlns:a16="http://schemas.microsoft.com/office/drawing/2014/main" id="{11180155-86E9-E1BF-543D-80F6A8144D70}"/>
              </a:ext>
            </a:extLst>
          </p:cNvPr>
          <p:cNvSpPr/>
          <p:nvPr/>
        </p:nvSpPr>
        <p:spPr>
          <a:xfrm>
            <a:off x="177800" y="4406900"/>
            <a:ext cx="2832100" cy="6477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14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1B859-407D-BC11-6929-088D5D0FA02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E60EC27-30F5-B378-EB83-8389D81EB49C}"/>
              </a:ext>
            </a:extLst>
          </p:cNvPr>
          <p:cNvSpPr>
            <a:spLocks noGrp="1"/>
          </p:cNvSpPr>
          <p:nvPr>
            <p:ph type="title"/>
          </p:nvPr>
        </p:nvSpPr>
        <p:spPr>
          <a:xfrm>
            <a:off x="762000" y="365598"/>
            <a:ext cx="10515600" cy="659556"/>
          </a:xfrm>
        </p:spPr>
        <p:txBody>
          <a:bodyPr/>
          <a:lstStyle/>
          <a:p>
            <a:r>
              <a:rPr lang="fr-FR" dirty="0"/>
              <a:t>CS2 - Drought</a:t>
            </a:r>
          </a:p>
        </p:txBody>
      </p:sp>
      <p:sp>
        <p:nvSpPr>
          <p:cNvPr id="3" name="Espace réservé du contenu 2">
            <a:extLst>
              <a:ext uri="{FF2B5EF4-FFF2-40B4-BE49-F238E27FC236}">
                <a16:creationId xmlns:a16="http://schemas.microsoft.com/office/drawing/2014/main" id="{EACCC021-6C64-1DB9-C5AB-23961481436C}"/>
              </a:ext>
            </a:extLst>
          </p:cNvPr>
          <p:cNvSpPr>
            <a:spLocks noGrp="1"/>
          </p:cNvSpPr>
          <p:nvPr>
            <p:ph idx="1"/>
          </p:nvPr>
        </p:nvSpPr>
        <p:spPr>
          <a:xfrm>
            <a:off x="413193" y="1078360"/>
            <a:ext cx="11238614" cy="5512940"/>
          </a:xfrm>
        </p:spPr>
        <p:txBody>
          <a:bodyPr lIns="91440" tIns="45720" rIns="91440" bIns="45720" anchor="t"/>
          <a:lstStyle/>
          <a:p>
            <a:pPr marL="0" indent="0">
              <a:buNone/>
            </a:pPr>
            <a:r>
              <a:rPr lang="en-US" b="1" noProof="0" dirty="0"/>
              <a:t>Next: DSS – </a:t>
            </a:r>
            <a:r>
              <a:rPr lang="en-US" b="1" noProof="0" dirty="0">
                <a:solidFill>
                  <a:schemeClr val="tx2">
                    <a:lumMod val="40000"/>
                    <a:lumOff val="60000"/>
                  </a:schemeClr>
                </a:solidFill>
              </a:rPr>
              <a:t>Question-based module</a:t>
            </a:r>
            <a:r>
              <a:rPr lang="en-US" b="1" noProof="0" dirty="0"/>
              <a:t> 	</a:t>
            </a:r>
          </a:p>
          <a:p>
            <a:pPr algn="just"/>
            <a:r>
              <a:rPr lang="en-US" sz="2000" noProof="0" dirty="0"/>
              <a:t>Provides customized, ready-to-use information</a:t>
            </a:r>
          </a:p>
          <a:p>
            <a:pPr algn="just"/>
            <a:r>
              <a:rPr lang="en-US" sz="2000" dirty="0"/>
              <a:t>Supports informed decision</a:t>
            </a:r>
          </a:p>
          <a:p>
            <a:pPr algn="just"/>
            <a:r>
              <a:rPr lang="en-US" sz="2000" dirty="0"/>
              <a:t>Covers similar aspects as the Exploratory module</a:t>
            </a:r>
          </a:p>
          <a:p>
            <a:endParaRPr lang="en-US" noProof="0" dirty="0"/>
          </a:p>
        </p:txBody>
      </p:sp>
      <p:graphicFrame>
        <p:nvGraphicFramePr>
          <p:cNvPr id="4" name="Table 3">
            <a:extLst>
              <a:ext uri="{FF2B5EF4-FFF2-40B4-BE49-F238E27FC236}">
                <a16:creationId xmlns:a16="http://schemas.microsoft.com/office/drawing/2014/main" id="{520E4724-01E4-572B-1DC4-FE085400A3EE}"/>
              </a:ext>
            </a:extLst>
          </p:cNvPr>
          <p:cNvGraphicFramePr>
            <a:graphicFrameLocks noGrp="1"/>
          </p:cNvGraphicFramePr>
          <p:nvPr>
            <p:extLst>
              <p:ext uri="{D42A27DB-BD31-4B8C-83A1-F6EECF244321}">
                <p14:modId xmlns:p14="http://schemas.microsoft.com/office/powerpoint/2010/main" val="1641407724"/>
              </p:ext>
            </p:extLst>
          </p:nvPr>
        </p:nvGraphicFramePr>
        <p:xfrm>
          <a:off x="459740" y="2754154"/>
          <a:ext cx="6167120" cy="3687064"/>
        </p:xfrm>
        <a:graphic>
          <a:graphicData uri="http://schemas.openxmlformats.org/drawingml/2006/table">
            <a:tbl>
              <a:tblPr firstRow="1" firstCol="1" bandRow="1">
                <a:tableStyleId>{5C22544A-7EE6-4342-B048-85BDC9FD1C3A}</a:tableStyleId>
              </a:tblPr>
              <a:tblGrid>
                <a:gridCol w="3083560">
                  <a:extLst>
                    <a:ext uri="{9D8B030D-6E8A-4147-A177-3AD203B41FA5}">
                      <a16:colId xmlns:a16="http://schemas.microsoft.com/office/drawing/2014/main" val="4003283871"/>
                    </a:ext>
                  </a:extLst>
                </a:gridCol>
                <a:gridCol w="3083560">
                  <a:extLst>
                    <a:ext uri="{9D8B030D-6E8A-4147-A177-3AD203B41FA5}">
                      <a16:colId xmlns:a16="http://schemas.microsoft.com/office/drawing/2014/main" val="3639953203"/>
                    </a:ext>
                  </a:extLst>
                </a:gridCol>
              </a:tblGrid>
              <a:tr h="190500">
                <a:tc>
                  <a:txBody>
                    <a:bodyPr/>
                    <a:lstStyle/>
                    <a:p>
                      <a:pPr algn="ctr" fontAlgn="base">
                        <a:lnSpc>
                          <a:spcPct val="115000"/>
                        </a:lnSpc>
                        <a:spcAft>
                          <a:spcPts val="800"/>
                        </a:spcAft>
                        <a:buNone/>
                      </a:pPr>
                      <a:r>
                        <a:rPr lang="en-US" sz="1200" kern="0">
                          <a:effectLst/>
                        </a:rPr>
                        <a:t>Category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tc>
                  <a:txBody>
                    <a:bodyPr/>
                    <a:lstStyle/>
                    <a:p>
                      <a:pPr algn="ctr" fontAlgn="base">
                        <a:lnSpc>
                          <a:spcPct val="115000"/>
                        </a:lnSpc>
                        <a:spcAft>
                          <a:spcPts val="800"/>
                        </a:spcAft>
                        <a:buNone/>
                      </a:pPr>
                      <a:r>
                        <a:rPr lang="en-US" sz="1200" kern="0">
                          <a:effectLst/>
                        </a:rPr>
                        <a:t>Question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65924666"/>
                  </a:ext>
                </a:extLst>
              </a:tr>
              <a:tr h="190500">
                <a:tc rowSpan="3">
                  <a:txBody>
                    <a:bodyPr/>
                    <a:lstStyle/>
                    <a:p>
                      <a:pPr algn="ctr" fontAlgn="base">
                        <a:lnSpc>
                          <a:spcPct val="115000"/>
                        </a:lnSpc>
                        <a:spcAft>
                          <a:spcPts val="800"/>
                        </a:spcAft>
                        <a:buNone/>
                      </a:pPr>
                      <a:r>
                        <a:rPr lang="en-US" sz="1200" kern="0">
                          <a:effectLst/>
                        </a:rPr>
                        <a:t>Hazard</a:t>
                      </a:r>
                      <a:endParaRPr lang="en-US" sz="1200" kern="100">
                        <a:effectLst/>
                      </a:endParaRPr>
                    </a:p>
                    <a:p>
                      <a:pPr algn="ctr" fontAlgn="base">
                        <a:lnSpc>
                          <a:spcPct val="115000"/>
                        </a:lnSpc>
                        <a:spcAft>
                          <a:spcPts val="800"/>
                        </a:spcAft>
                        <a:buNone/>
                      </a:pPr>
                      <a:r>
                        <a:rPr lang="en-US" sz="1200" kern="0">
                          <a:effectLst/>
                        </a:rPr>
                        <a:t> (climate signal)</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fontAlgn="base">
                        <a:lnSpc>
                          <a:spcPct val="115000"/>
                        </a:lnSpc>
                        <a:spcBef>
                          <a:spcPts val="600"/>
                        </a:spcBef>
                        <a:spcAft>
                          <a:spcPts val="600"/>
                        </a:spcAft>
                        <a:buNone/>
                      </a:pPr>
                      <a:r>
                        <a:rPr lang="en-US" sz="1200" kern="0" dirty="0">
                          <a:solidFill>
                            <a:schemeClr val="accent1"/>
                          </a:solidFill>
                          <a:effectLst/>
                        </a:rPr>
                        <a:t>How will drought intensity change in my area by 2040/2070/2100? </a:t>
                      </a:r>
                      <a:endParaRPr lang="en-US" sz="1200" kern="100" dirty="0">
                        <a:solidFill>
                          <a:schemeClr val="accent1"/>
                        </a:solidFill>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603309824"/>
                  </a:ext>
                </a:extLst>
              </a:tr>
              <a:tr h="190500">
                <a:tc vMerge="1">
                  <a:txBody>
                    <a:bodyPr/>
                    <a:lstStyle/>
                    <a:p>
                      <a:endParaRPr lang="en-US"/>
                    </a:p>
                  </a:txBody>
                  <a:tcPr/>
                </a:tc>
                <a:tc>
                  <a:txBody>
                    <a:bodyPr/>
                    <a:lstStyle/>
                    <a:p>
                      <a:pPr algn="just" fontAlgn="base">
                        <a:lnSpc>
                          <a:spcPct val="115000"/>
                        </a:lnSpc>
                        <a:spcBef>
                          <a:spcPts val="600"/>
                        </a:spcBef>
                        <a:spcAft>
                          <a:spcPts val="600"/>
                        </a:spcAft>
                        <a:buNone/>
                      </a:pPr>
                      <a:r>
                        <a:rPr lang="en-US" sz="1200" kern="0">
                          <a:effectLst/>
                        </a:rPr>
                        <a:t>What area will be affected by (different intensity) of drought?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691564164"/>
                  </a:ext>
                </a:extLst>
              </a:tr>
              <a:tr h="190500">
                <a:tc vMerge="1">
                  <a:txBody>
                    <a:bodyPr/>
                    <a:lstStyle/>
                    <a:p>
                      <a:endParaRPr lang="en-US"/>
                    </a:p>
                  </a:txBody>
                  <a:tcPr/>
                </a:tc>
                <a:tc>
                  <a:txBody>
                    <a:bodyPr/>
                    <a:lstStyle/>
                    <a:p>
                      <a:pPr algn="just" fontAlgn="base">
                        <a:lnSpc>
                          <a:spcPct val="115000"/>
                        </a:lnSpc>
                        <a:spcBef>
                          <a:spcPts val="600"/>
                        </a:spcBef>
                        <a:spcAft>
                          <a:spcPts val="600"/>
                        </a:spcAft>
                        <a:buNone/>
                      </a:pPr>
                      <a:r>
                        <a:rPr lang="en-US" sz="1200" kern="0" dirty="0">
                          <a:effectLst/>
                        </a:rPr>
                        <a:t>What was the extent and intensity of drought during recent period (2018-2023) and during the last years (2012-2025)?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66322187"/>
                  </a:ext>
                </a:extLst>
              </a:tr>
              <a:tr h="190500">
                <a:tc>
                  <a:txBody>
                    <a:bodyPr/>
                    <a:lstStyle/>
                    <a:p>
                      <a:pPr algn="ctr" fontAlgn="base">
                        <a:lnSpc>
                          <a:spcPct val="115000"/>
                        </a:lnSpc>
                        <a:spcAft>
                          <a:spcPts val="800"/>
                        </a:spcAft>
                        <a:buNone/>
                      </a:pPr>
                      <a:r>
                        <a:rPr lang="en-US" sz="1200" kern="0">
                          <a:effectLst/>
                        </a:rPr>
                        <a:t>Exposure</a:t>
                      </a:r>
                      <a:endParaRPr lang="en-US" sz="1200" kern="100">
                        <a:effectLst/>
                      </a:endParaRPr>
                    </a:p>
                    <a:p>
                      <a:pPr algn="ctr" fontAlgn="base">
                        <a:lnSpc>
                          <a:spcPct val="115000"/>
                        </a:lnSpc>
                        <a:spcAft>
                          <a:spcPts val="800"/>
                        </a:spcAft>
                        <a:buNone/>
                      </a:pPr>
                      <a:r>
                        <a:rPr lang="en-US" sz="1200" kern="0">
                          <a:effectLst/>
                        </a:rPr>
                        <a:t> (what is located in harm’s way?):</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fontAlgn="base">
                        <a:lnSpc>
                          <a:spcPct val="115000"/>
                        </a:lnSpc>
                        <a:spcBef>
                          <a:spcPts val="600"/>
                        </a:spcBef>
                        <a:spcAft>
                          <a:spcPts val="600"/>
                        </a:spcAft>
                        <a:buNone/>
                      </a:pPr>
                      <a:r>
                        <a:rPr lang="en-US" sz="1200" kern="0">
                          <a:effectLst/>
                        </a:rPr>
                        <a:t>How many people might be affected by drought effects?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4168157217"/>
                  </a:ext>
                </a:extLst>
              </a:tr>
              <a:tr h="190500">
                <a:tc>
                  <a:txBody>
                    <a:bodyPr/>
                    <a:lstStyle/>
                    <a:p>
                      <a:pPr algn="ctr" fontAlgn="base">
                        <a:lnSpc>
                          <a:spcPct val="115000"/>
                        </a:lnSpc>
                        <a:spcAft>
                          <a:spcPts val="800"/>
                        </a:spcAft>
                        <a:buNone/>
                      </a:pPr>
                      <a:r>
                        <a:rPr lang="en-US" sz="1200" kern="0">
                          <a:effectLst/>
                        </a:rPr>
                        <a:t>Vulnerability</a:t>
                      </a:r>
                      <a:endParaRPr lang="en-US" sz="1200" kern="100">
                        <a:effectLst/>
                      </a:endParaRPr>
                    </a:p>
                    <a:p>
                      <a:pPr algn="ctr" fontAlgn="base">
                        <a:lnSpc>
                          <a:spcPct val="115000"/>
                        </a:lnSpc>
                        <a:spcAft>
                          <a:spcPts val="800"/>
                        </a:spcAft>
                        <a:buNone/>
                      </a:pPr>
                      <a:r>
                        <a:rPr lang="en-US" sz="1200" kern="0">
                          <a:effectLst/>
                        </a:rPr>
                        <a:t>(who/what is most sensitive?)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fontAlgn="base">
                        <a:lnSpc>
                          <a:spcPct val="115000"/>
                        </a:lnSpc>
                        <a:spcBef>
                          <a:spcPts val="600"/>
                        </a:spcBef>
                        <a:spcAft>
                          <a:spcPts val="600"/>
                        </a:spcAft>
                        <a:buNone/>
                      </a:pPr>
                      <a:r>
                        <a:rPr lang="en-US" sz="1200" kern="0">
                          <a:effectLst/>
                        </a:rPr>
                        <a:t>In which (NUTS2) region people are more vulnerable to drought and why?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487980365"/>
                  </a:ext>
                </a:extLst>
              </a:tr>
              <a:tr h="190500">
                <a:tc>
                  <a:txBody>
                    <a:bodyPr/>
                    <a:lstStyle/>
                    <a:p>
                      <a:pPr algn="ctr" fontAlgn="base">
                        <a:lnSpc>
                          <a:spcPct val="115000"/>
                        </a:lnSpc>
                        <a:spcAft>
                          <a:spcPts val="800"/>
                        </a:spcAft>
                        <a:buNone/>
                      </a:pPr>
                      <a:r>
                        <a:rPr lang="en-US" sz="1200" kern="0">
                          <a:effectLst/>
                        </a:rPr>
                        <a:t>Prioritization and planning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fontAlgn="base">
                        <a:lnSpc>
                          <a:spcPct val="115000"/>
                        </a:lnSpc>
                        <a:spcBef>
                          <a:spcPts val="600"/>
                        </a:spcBef>
                        <a:spcAft>
                          <a:spcPts val="600"/>
                        </a:spcAft>
                        <a:buNone/>
                      </a:pPr>
                      <a:r>
                        <a:rPr lang="en-US" sz="1200" kern="0">
                          <a:effectLst/>
                        </a:rPr>
                        <a:t>Where (NUTS2) should we invest first?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2363665974"/>
                  </a:ext>
                </a:extLst>
              </a:tr>
              <a:tr h="190500">
                <a:tc>
                  <a:txBody>
                    <a:bodyPr/>
                    <a:lstStyle/>
                    <a:p>
                      <a:pPr algn="ctr" fontAlgn="base">
                        <a:lnSpc>
                          <a:spcPct val="115000"/>
                        </a:lnSpc>
                        <a:spcAft>
                          <a:spcPts val="800"/>
                        </a:spcAft>
                        <a:buNone/>
                      </a:pPr>
                      <a:r>
                        <a:rPr lang="en-US" sz="1200" kern="0">
                          <a:effectLst/>
                        </a:rPr>
                        <a:t>Impact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nchor="ctr"/>
                </a:tc>
                <a:tc>
                  <a:txBody>
                    <a:bodyPr/>
                    <a:lstStyle/>
                    <a:p>
                      <a:pPr algn="just" fontAlgn="base">
                        <a:lnSpc>
                          <a:spcPct val="115000"/>
                        </a:lnSpc>
                        <a:spcBef>
                          <a:spcPts val="600"/>
                        </a:spcBef>
                        <a:spcAft>
                          <a:spcPts val="600"/>
                        </a:spcAft>
                        <a:buNone/>
                      </a:pPr>
                      <a:r>
                        <a:rPr lang="en-US" sz="1200" kern="0" dirty="0">
                          <a:effectLst/>
                        </a:rPr>
                        <a:t>How was the overall quality  of the land in agricultural/forest/protected areas affected by drought in the last years? </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0" marR="0" marT="0" marB="0"/>
                </a:tc>
                <a:extLst>
                  <a:ext uri="{0D108BD9-81ED-4DB2-BD59-A6C34878D82A}">
                    <a16:rowId xmlns:a16="http://schemas.microsoft.com/office/drawing/2014/main" val="359594588"/>
                  </a:ext>
                </a:extLst>
              </a:tr>
            </a:tbl>
          </a:graphicData>
        </a:graphic>
      </p:graphicFrame>
      <p:grpSp>
        <p:nvGrpSpPr>
          <p:cNvPr id="12" name="Group 11">
            <a:extLst>
              <a:ext uri="{FF2B5EF4-FFF2-40B4-BE49-F238E27FC236}">
                <a16:creationId xmlns:a16="http://schemas.microsoft.com/office/drawing/2014/main" id="{43FD2ADF-07FD-996E-42C5-055C66880318}"/>
              </a:ext>
            </a:extLst>
          </p:cNvPr>
          <p:cNvGrpSpPr/>
          <p:nvPr/>
        </p:nvGrpSpPr>
        <p:grpSpPr>
          <a:xfrm>
            <a:off x="6896100" y="263467"/>
            <a:ext cx="5029200" cy="6139051"/>
            <a:chOff x="6896100" y="263467"/>
            <a:chExt cx="5029200" cy="6139051"/>
          </a:xfrm>
        </p:grpSpPr>
        <p:grpSp>
          <p:nvGrpSpPr>
            <p:cNvPr id="5" name="Group 4">
              <a:extLst>
                <a:ext uri="{FF2B5EF4-FFF2-40B4-BE49-F238E27FC236}">
                  <a16:creationId xmlns:a16="http://schemas.microsoft.com/office/drawing/2014/main" id="{81D5DAD3-27B6-F32F-E5C1-8882A0143FCE}"/>
                </a:ext>
              </a:extLst>
            </p:cNvPr>
            <p:cNvGrpSpPr/>
            <p:nvPr/>
          </p:nvGrpSpPr>
          <p:grpSpPr>
            <a:xfrm>
              <a:off x="6997700" y="263467"/>
              <a:ext cx="4762500" cy="5553133"/>
              <a:chOff x="4872230" y="314266"/>
              <a:chExt cx="5486400" cy="6059347"/>
            </a:xfrm>
          </p:grpSpPr>
          <p:pic>
            <p:nvPicPr>
              <p:cNvPr id="6" name="Picture 5">
                <a:extLst>
                  <a:ext uri="{FF2B5EF4-FFF2-40B4-BE49-F238E27FC236}">
                    <a16:creationId xmlns:a16="http://schemas.microsoft.com/office/drawing/2014/main" id="{6DE3553F-174D-A13B-18C1-72AA28A8D6DE}"/>
                  </a:ext>
                </a:extLst>
              </p:cNvPr>
              <p:cNvPicPr>
                <a:picLocks noChangeAspect="1"/>
              </p:cNvPicPr>
              <p:nvPr/>
            </p:nvPicPr>
            <p:blipFill>
              <a:blip r:embed="rId2"/>
              <a:stretch>
                <a:fillRect/>
              </a:stretch>
            </p:blipFill>
            <p:spPr>
              <a:xfrm>
                <a:off x="4872230" y="314266"/>
                <a:ext cx="5486400" cy="6059347"/>
              </a:xfrm>
              <a:prstGeom prst="rect">
                <a:avLst/>
              </a:prstGeom>
            </p:spPr>
          </p:pic>
          <p:sp>
            <p:nvSpPr>
              <p:cNvPr id="7" name="TextBox 6">
                <a:extLst>
                  <a:ext uri="{FF2B5EF4-FFF2-40B4-BE49-F238E27FC236}">
                    <a16:creationId xmlns:a16="http://schemas.microsoft.com/office/drawing/2014/main" id="{859CB28D-1FE1-6EB5-CD48-9A9A975B051B}"/>
                  </a:ext>
                </a:extLst>
              </p:cNvPr>
              <p:cNvSpPr txBox="1"/>
              <p:nvPr/>
            </p:nvSpPr>
            <p:spPr>
              <a:xfrm>
                <a:off x="7187608" y="2062716"/>
                <a:ext cx="966931" cy="276999"/>
              </a:xfrm>
              <a:prstGeom prst="rect">
                <a:avLst/>
              </a:prstGeom>
              <a:noFill/>
            </p:spPr>
            <p:txBody>
              <a:bodyPr wrap="none" rtlCol="0">
                <a:spAutoFit/>
              </a:bodyPr>
              <a:lstStyle/>
              <a:p>
                <a:r>
                  <a:rPr lang="en-US" sz="1200" b="1" dirty="0"/>
                  <a:t>2011-2040</a:t>
                </a:r>
              </a:p>
            </p:txBody>
          </p:sp>
          <p:sp>
            <p:nvSpPr>
              <p:cNvPr id="8" name="TextBox 7">
                <a:extLst>
                  <a:ext uri="{FF2B5EF4-FFF2-40B4-BE49-F238E27FC236}">
                    <a16:creationId xmlns:a16="http://schemas.microsoft.com/office/drawing/2014/main" id="{E9DDD4D3-96D8-9257-2C54-0E7252C14944}"/>
                  </a:ext>
                </a:extLst>
              </p:cNvPr>
              <p:cNvSpPr txBox="1"/>
              <p:nvPr/>
            </p:nvSpPr>
            <p:spPr>
              <a:xfrm>
                <a:off x="7159256" y="4086447"/>
                <a:ext cx="1002197" cy="276999"/>
              </a:xfrm>
              <a:prstGeom prst="rect">
                <a:avLst/>
              </a:prstGeom>
              <a:noFill/>
            </p:spPr>
            <p:txBody>
              <a:bodyPr wrap="none" rtlCol="0">
                <a:spAutoFit/>
              </a:bodyPr>
              <a:lstStyle/>
              <a:p>
                <a:r>
                  <a:rPr lang="en-US" sz="1200" b="1" dirty="0"/>
                  <a:t>2041-2070</a:t>
                </a:r>
              </a:p>
            </p:txBody>
          </p:sp>
          <p:sp>
            <p:nvSpPr>
              <p:cNvPr id="9" name="TextBox 8">
                <a:extLst>
                  <a:ext uri="{FF2B5EF4-FFF2-40B4-BE49-F238E27FC236}">
                    <a16:creationId xmlns:a16="http://schemas.microsoft.com/office/drawing/2014/main" id="{67292A60-9AE4-FE77-2B86-2A24A7A43FD7}"/>
                  </a:ext>
                </a:extLst>
              </p:cNvPr>
              <p:cNvSpPr txBox="1"/>
              <p:nvPr/>
            </p:nvSpPr>
            <p:spPr>
              <a:xfrm>
                <a:off x="7120269" y="6067647"/>
                <a:ext cx="957313" cy="276999"/>
              </a:xfrm>
              <a:prstGeom prst="rect">
                <a:avLst/>
              </a:prstGeom>
              <a:noFill/>
            </p:spPr>
            <p:txBody>
              <a:bodyPr wrap="none" rtlCol="0">
                <a:spAutoFit/>
              </a:bodyPr>
              <a:lstStyle/>
              <a:p>
                <a:r>
                  <a:rPr lang="en-US" sz="1200" b="1" dirty="0"/>
                  <a:t>2071-2100</a:t>
                </a:r>
              </a:p>
            </p:txBody>
          </p:sp>
        </p:grpSp>
        <p:sp>
          <p:nvSpPr>
            <p:cNvPr id="11" name="TextBox 10">
              <a:extLst>
                <a:ext uri="{FF2B5EF4-FFF2-40B4-BE49-F238E27FC236}">
                  <a16:creationId xmlns:a16="http://schemas.microsoft.com/office/drawing/2014/main" id="{525C9693-18FB-7005-9075-887AB2791425}"/>
                </a:ext>
              </a:extLst>
            </p:cNvPr>
            <p:cNvSpPr txBox="1"/>
            <p:nvPr/>
          </p:nvSpPr>
          <p:spPr>
            <a:xfrm>
              <a:off x="6896100" y="5756187"/>
              <a:ext cx="5029200" cy="646331"/>
            </a:xfrm>
            <a:prstGeom prst="rect">
              <a:avLst/>
            </a:prstGeom>
            <a:noFill/>
          </p:spPr>
          <p:txBody>
            <a:bodyPr wrap="square">
              <a:spAutoFit/>
            </a:bodyPr>
            <a:lstStyle/>
            <a:p>
              <a:pPr algn="just"/>
              <a:r>
                <a:rPr lang="en-US" sz="1200" i="1" dirty="0"/>
                <a:t>Hazard levels in the future climate relative to the present climate, expressed through the share of NUTS3 area affected by at least ‘mild’ drought.</a:t>
              </a:r>
            </a:p>
          </p:txBody>
        </p:sp>
      </p:grpSp>
    </p:spTree>
    <p:extLst>
      <p:ext uri="{BB962C8B-B14F-4D97-AF65-F5344CB8AC3E}">
        <p14:creationId xmlns:p14="http://schemas.microsoft.com/office/powerpoint/2010/main" val="141480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0F505A-A750-4FE0-7C62-41D25B163ED6}"/>
              </a:ext>
            </a:extLst>
          </p:cNvPr>
          <p:cNvSpPr>
            <a:spLocks noGrp="1"/>
          </p:cNvSpPr>
          <p:nvPr>
            <p:ph type="ctrTitle"/>
          </p:nvPr>
        </p:nvSpPr>
        <p:spPr/>
        <p:txBody>
          <a:bodyPr/>
          <a:lstStyle/>
          <a:p>
            <a:r>
              <a:rPr lang="fr-FR" err="1"/>
              <a:t>Thank</a:t>
            </a:r>
            <a:r>
              <a:rPr lang="fr-FR"/>
              <a:t> </a:t>
            </a:r>
            <a:r>
              <a:rPr lang="fr-FR" err="1"/>
              <a:t>you</a:t>
            </a:r>
            <a:endParaRPr lang="fr-FR"/>
          </a:p>
        </p:txBody>
      </p:sp>
    </p:spTree>
    <p:extLst>
      <p:ext uri="{BB962C8B-B14F-4D97-AF65-F5344CB8AC3E}">
        <p14:creationId xmlns:p14="http://schemas.microsoft.com/office/powerpoint/2010/main" val="4035367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BD515-03D8-4CE8-ECD9-138C4445E5A6}"/>
              </a:ext>
            </a:extLst>
          </p:cNvPr>
          <p:cNvSpPr>
            <a:spLocks noGrp="1"/>
          </p:cNvSpPr>
          <p:nvPr>
            <p:ph type="title"/>
          </p:nvPr>
        </p:nvSpPr>
        <p:spPr>
          <a:xfrm>
            <a:off x="736600" y="429098"/>
            <a:ext cx="10515600" cy="659556"/>
          </a:xfrm>
        </p:spPr>
        <p:txBody>
          <a:bodyPr/>
          <a:lstStyle/>
          <a:p>
            <a:r>
              <a:rPr lang="fr-FR" dirty="0"/>
              <a:t>CS2 - Drought</a:t>
            </a:r>
          </a:p>
        </p:txBody>
      </p:sp>
      <p:sp>
        <p:nvSpPr>
          <p:cNvPr id="3" name="Espace réservé du contenu 2">
            <a:extLst>
              <a:ext uri="{FF2B5EF4-FFF2-40B4-BE49-F238E27FC236}">
                <a16:creationId xmlns:a16="http://schemas.microsoft.com/office/drawing/2014/main" id="{67B4E8FB-0352-FCCD-ADF1-B500E0B886BD}"/>
              </a:ext>
            </a:extLst>
          </p:cNvPr>
          <p:cNvSpPr>
            <a:spLocks noGrp="1"/>
          </p:cNvSpPr>
          <p:nvPr>
            <p:ph idx="1"/>
          </p:nvPr>
        </p:nvSpPr>
        <p:spPr>
          <a:xfrm>
            <a:off x="383363" y="1850402"/>
            <a:ext cx="5572937" cy="4167625"/>
          </a:xfrm>
        </p:spPr>
        <p:txBody>
          <a:bodyPr lIns="91440" tIns="45720" rIns="91440" bIns="45720" anchor="t"/>
          <a:lstStyle/>
          <a:p>
            <a:pPr marL="0" indent="0" algn="just">
              <a:buNone/>
            </a:pPr>
            <a:r>
              <a:rPr lang="en-US" sz="1800" b="1" dirty="0"/>
              <a:t>Main challenge: </a:t>
            </a:r>
          </a:p>
          <a:p>
            <a:pPr marL="0" indent="0" algn="just">
              <a:buNone/>
            </a:pPr>
            <a:r>
              <a:rPr lang="en-US" sz="2000" dirty="0"/>
              <a:t>Comprehensive assessment of drought hazard and impact dimensions in selected climate change hotspot areas, translated into actionable knowledge</a:t>
            </a:r>
          </a:p>
          <a:p>
            <a:pPr marL="0" indent="0" algn="just">
              <a:buNone/>
            </a:pPr>
            <a:endParaRPr lang="en-US" sz="2000" b="1" dirty="0"/>
          </a:p>
          <a:p>
            <a:pPr marL="0" indent="0" algn="just">
              <a:buNone/>
            </a:pPr>
            <a:endParaRPr lang="en-US" sz="2000" b="1" dirty="0"/>
          </a:p>
          <a:p>
            <a:pPr marL="0" indent="0" algn="just">
              <a:buNone/>
            </a:pPr>
            <a:r>
              <a:rPr lang="en-US" sz="1800" b="1" noProof="0" dirty="0"/>
              <a:t>Study a</a:t>
            </a:r>
            <a:r>
              <a:rPr lang="en-US" sz="1800" b="1" dirty="0"/>
              <a:t>rea: </a:t>
            </a:r>
          </a:p>
          <a:p>
            <a:pPr algn="just"/>
            <a:r>
              <a:rPr lang="en-US" sz="2000" dirty="0"/>
              <a:t>Central and South-Eastern Europe;</a:t>
            </a:r>
          </a:p>
          <a:p>
            <a:pPr algn="just"/>
            <a:r>
              <a:rPr lang="en-US" sz="2000" dirty="0"/>
              <a:t>Selected climate change hotspots in 5 countries (Austria, Czech Republic, Germany, Poland, Romania)</a:t>
            </a:r>
          </a:p>
          <a:p>
            <a:pPr algn="just"/>
            <a:endParaRPr lang="en-US" sz="2000" b="1" dirty="0"/>
          </a:p>
          <a:p>
            <a:pPr algn="just"/>
            <a:endParaRPr lang="en-US" b="1" noProof="0" dirty="0"/>
          </a:p>
          <a:p>
            <a:pPr marL="0" indent="0">
              <a:buNone/>
            </a:pPr>
            <a:endParaRPr lang="en-US" b="1" noProof="0" dirty="0"/>
          </a:p>
          <a:p>
            <a:endParaRPr lang="en-US" noProof="0" dirty="0"/>
          </a:p>
        </p:txBody>
      </p:sp>
      <p:pic>
        <p:nvPicPr>
          <p:cNvPr id="4" name="Picture 3">
            <a:extLst>
              <a:ext uri="{FF2B5EF4-FFF2-40B4-BE49-F238E27FC236}">
                <a16:creationId xmlns:a16="http://schemas.microsoft.com/office/drawing/2014/main" id="{9734A5A2-1C6B-6A0B-651B-0D8CDC4075F1}"/>
              </a:ext>
            </a:extLst>
          </p:cNvPr>
          <p:cNvPicPr>
            <a:picLocks noChangeAspect="1"/>
          </p:cNvPicPr>
          <p:nvPr/>
        </p:nvPicPr>
        <p:blipFill>
          <a:blip r:embed="rId2"/>
          <a:stretch>
            <a:fillRect/>
          </a:stretch>
        </p:blipFill>
        <p:spPr>
          <a:xfrm>
            <a:off x="6119362" y="283724"/>
            <a:ext cx="4806680" cy="6231376"/>
          </a:xfrm>
          <a:prstGeom prst="rect">
            <a:avLst/>
          </a:prstGeom>
        </p:spPr>
      </p:pic>
    </p:spTree>
    <p:extLst>
      <p:ext uri="{BB962C8B-B14F-4D97-AF65-F5344CB8AC3E}">
        <p14:creationId xmlns:p14="http://schemas.microsoft.com/office/powerpoint/2010/main" val="67624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88557-235E-F673-77AA-95C8C1F5A61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BFDD92B-2F0C-6808-E3A3-9B95773D6BBC}"/>
              </a:ext>
            </a:extLst>
          </p:cNvPr>
          <p:cNvSpPr>
            <a:spLocks noGrp="1"/>
          </p:cNvSpPr>
          <p:nvPr>
            <p:ph type="title"/>
          </p:nvPr>
        </p:nvSpPr>
        <p:spPr>
          <a:xfrm>
            <a:off x="736600" y="429098"/>
            <a:ext cx="10515600" cy="659556"/>
          </a:xfrm>
        </p:spPr>
        <p:txBody>
          <a:bodyPr/>
          <a:lstStyle/>
          <a:p>
            <a:r>
              <a:rPr lang="fr-FR" dirty="0"/>
              <a:t>CS2 - Drought</a:t>
            </a:r>
          </a:p>
        </p:txBody>
      </p:sp>
      <p:sp>
        <p:nvSpPr>
          <p:cNvPr id="3" name="Espace réservé du contenu 2">
            <a:extLst>
              <a:ext uri="{FF2B5EF4-FFF2-40B4-BE49-F238E27FC236}">
                <a16:creationId xmlns:a16="http://schemas.microsoft.com/office/drawing/2014/main" id="{92CDFCCE-D50C-B109-0E5A-AD4235C59F41}"/>
              </a:ext>
            </a:extLst>
          </p:cNvPr>
          <p:cNvSpPr>
            <a:spLocks noGrp="1"/>
          </p:cNvSpPr>
          <p:nvPr>
            <p:ph idx="1"/>
          </p:nvPr>
        </p:nvSpPr>
        <p:spPr>
          <a:xfrm>
            <a:off x="432390" y="1017520"/>
            <a:ext cx="11089757" cy="520752"/>
          </a:xfrm>
        </p:spPr>
        <p:txBody>
          <a:bodyPr lIns="91440" tIns="45720" rIns="91440" bIns="45720" anchor="t"/>
          <a:lstStyle/>
          <a:p>
            <a:pPr marL="0" indent="0" algn="just">
              <a:buNone/>
            </a:pPr>
            <a:r>
              <a:rPr lang="en-US" sz="2000" b="1" noProof="0" dirty="0"/>
              <a:t>Key directions of study </a:t>
            </a:r>
            <a:r>
              <a:rPr lang="en-US" sz="2800" b="1" noProof="0" dirty="0"/>
              <a:t>	</a:t>
            </a:r>
          </a:p>
          <a:p>
            <a:pPr marL="457200" lvl="1" indent="0" algn="just">
              <a:spcBef>
                <a:spcPts val="1800"/>
              </a:spcBef>
              <a:spcAft>
                <a:spcPts val="600"/>
              </a:spcAft>
              <a:buNone/>
            </a:pPr>
            <a:endParaRPr lang="en-US" sz="2400" noProof="0" dirty="0"/>
          </a:p>
        </p:txBody>
      </p:sp>
      <p:sp>
        <p:nvSpPr>
          <p:cNvPr id="5" name="TextBox 4">
            <a:extLst>
              <a:ext uri="{FF2B5EF4-FFF2-40B4-BE49-F238E27FC236}">
                <a16:creationId xmlns:a16="http://schemas.microsoft.com/office/drawing/2014/main" id="{4AF915CD-F909-B154-703B-7ACE310E44BC}"/>
              </a:ext>
            </a:extLst>
          </p:cNvPr>
          <p:cNvSpPr txBox="1"/>
          <p:nvPr/>
        </p:nvSpPr>
        <p:spPr>
          <a:xfrm>
            <a:off x="1767531" y="2025920"/>
            <a:ext cx="3700021" cy="923330"/>
          </a:xfrm>
          <a:prstGeom prst="rect">
            <a:avLst/>
          </a:prstGeom>
          <a:noFill/>
        </p:spPr>
        <p:txBody>
          <a:bodyPr wrap="square">
            <a:spAutoFit/>
          </a:bodyPr>
          <a:lstStyle/>
          <a:p>
            <a:pPr lvl="1" algn="just">
              <a:spcBef>
                <a:spcPts val="1800"/>
              </a:spcBef>
              <a:spcAft>
                <a:spcPts val="600"/>
              </a:spcAft>
            </a:pPr>
            <a:r>
              <a:rPr lang="en-US" sz="1800" noProof="0" dirty="0">
                <a:solidFill>
                  <a:srgbClr val="00B050"/>
                </a:solidFill>
              </a:rPr>
              <a:t>Drought characteristics in present and future climate </a:t>
            </a:r>
          </a:p>
        </p:txBody>
      </p:sp>
      <p:sp>
        <p:nvSpPr>
          <p:cNvPr id="7" name="TextBox 6">
            <a:extLst>
              <a:ext uri="{FF2B5EF4-FFF2-40B4-BE49-F238E27FC236}">
                <a16:creationId xmlns:a16="http://schemas.microsoft.com/office/drawing/2014/main" id="{757A4181-CA2C-C0F7-634F-F1681887342F}"/>
              </a:ext>
            </a:extLst>
          </p:cNvPr>
          <p:cNvSpPr txBox="1"/>
          <p:nvPr/>
        </p:nvSpPr>
        <p:spPr>
          <a:xfrm>
            <a:off x="1852372" y="3751022"/>
            <a:ext cx="3030718" cy="651293"/>
          </a:xfrm>
          <a:prstGeom prst="rect">
            <a:avLst/>
          </a:prstGeom>
          <a:noFill/>
        </p:spPr>
        <p:txBody>
          <a:bodyPr wrap="square">
            <a:spAutoFit/>
          </a:bodyPr>
          <a:lstStyle/>
          <a:p>
            <a:pPr lvl="1" algn="just">
              <a:spcBef>
                <a:spcPts val="1800"/>
              </a:spcBef>
              <a:spcAft>
                <a:spcPts val="600"/>
              </a:spcAft>
            </a:pPr>
            <a:r>
              <a:rPr lang="en-US" sz="1800" noProof="0" dirty="0">
                <a:solidFill>
                  <a:srgbClr val="00B050"/>
                </a:solidFill>
              </a:rPr>
              <a:t>Social vulnerability assessment </a:t>
            </a:r>
          </a:p>
        </p:txBody>
      </p:sp>
      <p:sp>
        <p:nvSpPr>
          <p:cNvPr id="9" name="TextBox 8">
            <a:extLst>
              <a:ext uri="{FF2B5EF4-FFF2-40B4-BE49-F238E27FC236}">
                <a16:creationId xmlns:a16="http://schemas.microsoft.com/office/drawing/2014/main" id="{73156E96-FFD7-D8FB-0EF7-038A2DA87238}"/>
              </a:ext>
            </a:extLst>
          </p:cNvPr>
          <p:cNvSpPr txBox="1"/>
          <p:nvPr/>
        </p:nvSpPr>
        <p:spPr>
          <a:xfrm>
            <a:off x="1814664" y="5231032"/>
            <a:ext cx="3294668" cy="646331"/>
          </a:xfrm>
          <a:prstGeom prst="rect">
            <a:avLst/>
          </a:prstGeom>
          <a:noFill/>
        </p:spPr>
        <p:txBody>
          <a:bodyPr wrap="square">
            <a:spAutoFit/>
          </a:bodyPr>
          <a:lstStyle/>
          <a:p>
            <a:pPr lvl="1" algn="just">
              <a:spcBef>
                <a:spcPts val="1800"/>
              </a:spcBef>
              <a:spcAft>
                <a:spcPts val="600"/>
              </a:spcAft>
            </a:pPr>
            <a:r>
              <a:rPr lang="en-US" sz="1800" dirty="0">
                <a:solidFill>
                  <a:srgbClr val="00B050"/>
                </a:solidFill>
              </a:rPr>
              <a:t>Land degradation as drought impact </a:t>
            </a:r>
            <a:endParaRPr lang="en-US" sz="1800" noProof="0" dirty="0">
              <a:solidFill>
                <a:srgbClr val="00B050"/>
              </a:solidFill>
            </a:endParaRPr>
          </a:p>
        </p:txBody>
      </p:sp>
      <p:sp>
        <p:nvSpPr>
          <p:cNvPr id="11" name="TextBox 10">
            <a:extLst>
              <a:ext uri="{FF2B5EF4-FFF2-40B4-BE49-F238E27FC236}">
                <a16:creationId xmlns:a16="http://schemas.microsoft.com/office/drawing/2014/main" id="{D61A081F-B813-9D89-E143-2A923BFF3AC9}"/>
              </a:ext>
            </a:extLst>
          </p:cNvPr>
          <p:cNvSpPr txBox="1"/>
          <p:nvPr/>
        </p:nvSpPr>
        <p:spPr>
          <a:xfrm>
            <a:off x="7065395" y="2009973"/>
            <a:ext cx="4067666" cy="923330"/>
          </a:xfrm>
          <a:prstGeom prst="rect">
            <a:avLst/>
          </a:prstGeom>
          <a:noFill/>
        </p:spPr>
        <p:txBody>
          <a:bodyPr wrap="square">
            <a:spAutoFit/>
          </a:bodyPr>
          <a:lstStyle/>
          <a:p>
            <a:pPr lvl="1" algn="just">
              <a:spcBef>
                <a:spcPts val="1800"/>
              </a:spcBef>
              <a:spcAft>
                <a:spcPts val="600"/>
              </a:spcAft>
            </a:pPr>
            <a:r>
              <a:rPr lang="en-US" sz="1800" noProof="0" dirty="0">
                <a:solidFill>
                  <a:srgbClr val="00B050"/>
                </a:solidFill>
              </a:rPr>
              <a:t>Subjective perception of social and gender dimension of drought impact</a:t>
            </a:r>
          </a:p>
        </p:txBody>
      </p:sp>
      <p:sp>
        <p:nvSpPr>
          <p:cNvPr id="13" name="TextBox 12">
            <a:extLst>
              <a:ext uri="{FF2B5EF4-FFF2-40B4-BE49-F238E27FC236}">
                <a16:creationId xmlns:a16="http://schemas.microsoft.com/office/drawing/2014/main" id="{058B98AF-1DF3-48FD-3AFA-FF3467F2664C}"/>
              </a:ext>
            </a:extLst>
          </p:cNvPr>
          <p:cNvSpPr txBox="1"/>
          <p:nvPr/>
        </p:nvSpPr>
        <p:spPr>
          <a:xfrm>
            <a:off x="7051255" y="3612529"/>
            <a:ext cx="4072380" cy="923330"/>
          </a:xfrm>
          <a:prstGeom prst="rect">
            <a:avLst/>
          </a:prstGeom>
          <a:noFill/>
        </p:spPr>
        <p:txBody>
          <a:bodyPr wrap="square">
            <a:spAutoFit/>
          </a:bodyPr>
          <a:lstStyle/>
          <a:p>
            <a:pPr lvl="1" algn="just">
              <a:spcBef>
                <a:spcPts val="1800"/>
              </a:spcBef>
              <a:spcAft>
                <a:spcPts val="600"/>
              </a:spcAft>
            </a:pPr>
            <a:r>
              <a:rPr lang="en-US" sz="1800" noProof="0" dirty="0"/>
              <a:t>Stakeholders’ views on drought-related impact and adaptation options</a:t>
            </a:r>
          </a:p>
        </p:txBody>
      </p:sp>
      <p:sp>
        <p:nvSpPr>
          <p:cNvPr id="15" name="TextBox 14">
            <a:extLst>
              <a:ext uri="{FF2B5EF4-FFF2-40B4-BE49-F238E27FC236}">
                <a16:creationId xmlns:a16="http://schemas.microsoft.com/office/drawing/2014/main" id="{CDF18691-4F4A-E171-4461-B3FE1D990AFA}"/>
              </a:ext>
            </a:extLst>
          </p:cNvPr>
          <p:cNvSpPr txBox="1"/>
          <p:nvPr/>
        </p:nvSpPr>
        <p:spPr>
          <a:xfrm>
            <a:off x="7517881" y="5476132"/>
            <a:ext cx="1880648" cy="369332"/>
          </a:xfrm>
          <a:prstGeom prst="rect">
            <a:avLst/>
          </a:prstGeom>
          <a:noFill/>
        </p:spPr>
        <p:txBody>
          <a:bodyPr wrap="square">
            <a:spAutoFit/>
          </a:bodyPr>
          <a:lstStyle/>
          <a:p>
            <a:r>
              <a:rPr lang="en-US" sz="1800" dirty="0"/>
              <a:t>Policies</a:t>
            </a:r>
            <a:endParaRPr lang="en-US" dirty="0"/>
          </a:p>
        </p:txBody>
      </p:sp>
      <p:pic>
        <p:nvPicPr>
          <p:cNvPr id="17" name="Picture 16">
            <a:extLst>
              <a:ext uri="{FF2B5EF4-FFF2-40B4-BE49-F238E27FC236}">
                <a16:creationId xmlns:a16="http://schemas.microsoft.com/office/drawing/2014/main" id="{A183F07A-A48A-AAEF-1883-FB3A6D372A35}"/>
              </a:ext>
            </a:extLst>
          </p:cNvPr>
          <p:cNvPicPr>
            <a:picLocks noChangeAspect="1"/>
          </p:cNvPicPr>
          <p:nvPr/>
        </p:nvPicPr>
        <p:blipFill>
          <a:blip r:embed="rId2"/>
          <a:stretch>
            <a:fillRect/>
          </a:stretch>
        </p:blipFill>
        <p:spPr>
          <a:xfrm>
            <a:off x="1329184" y="2026125"/>
            <a:ext cx="926527" cy="1080000"/>
          </a:xfrm>
          <a:prstGeom prst="rect">
            <a:avLst/>
          </a:prstGeom>
        </p:spPr>
      </p:pic>
      <p:pic>
        <p:nvPicPr>
          <p:cNvPr id="21" name="Picture 20">
            <a:extLst>
              <a:ext uri="{FF2B5EF4-FFF2-40B4-BE49-F238E27FC236}">
                <a16:creationId xmlns:a16="http://schemas.microsoft.com/office/drawing/2014/main" id="{229CA79B-E44F-BA32-C456-0FBD3684FFB5}"/>
              </a:ext>
            </a:extLst>
          </p:cNvPr>
          <p:cNvPicPr>
            <a:picLocks/>
          </p:cNvPicPr>
          <p:nvPr/>
        </p:nvPicPr>
        <p:blipFill>
          <a:blip r:embed="rId3"/>
          <a:stretch>
            <a:fillRect/>
          </a:stretch>
        </p:blipFill>
        <p:spPr>
          <a:xfrm>
            <a:off x="1376319" y="3574738"/>
            <a:ext cx="925200" cy="1080000"/>
          </a:xfrm>
          <a:prstGeom prst="rect">
            <a:avLst/>
          </a:prstGeom>
        </p:spPr>
      </p:pic>
      <p:pic>
        <p:nvPicPr>
          <p:cNvPr id="23" name="Picture 22">
            <a:extLst>
              <a:ext uri="{FF2B5EF4-FFF2-40B4-BE49-F238E27FC236}">
                <a16:creationId xmlns:a16="http://schemas.microsoft.com/office/drawing/2014/main" id="{72104BBF-C927-A4E3-38FC-7EF67FCFEE3A}"/>
              </a:ext>
            </a:extLst>
          </p:cNvPr>
          <p:cNvPicPr>
            <a:picLocks/>
          </p:cNvPicPr>
          <p:nvPr/>
        </p:nvPicPr>
        <p:blipFill>
          <a:blip r:embed="rId4"/>
          <a:stretch>
            <a:fillRect/>
          </a:stretch>
        </p:blipFill>
        <p:spPr>
          <a:xfrm>
            <a:off x="1376318" y="5052766"/>
            <a:ext cx="925200" cy="1080000"/>
          </a:xfrm>
          <a:prstGeom prst="rect">
            <a:avLst/>
          </a:prstGeom>
        </p:spPr>
      </p:pic>
      <p:pic>
        <p:nvPicPr>
          <p:cNvPr id="25" name="Picture 24">
            <a:extLst>
              <a:ext uri="{FF2B5EF4-FFF2-40B4-BE49-F238E27FC236}">
                <a16:creationId xmlns:a16="http://schemas.microsoft.com/office/drawing/2014/main" id="{3F6C8129-52F2-0002-74D5-4F41261DED88}"/>
              </a:ext>
            </a:extLst>
          </p:cNvPr>
          <p:cNvPicPr>
            <a:picLocks/>
          </p:cNvPicPr>
          <p:nvPr/>
        </p:nvPicPr>
        <p:blipFill>
          <a:blip r:embed="rId5"/>
          <a:stretch>
            <a:fillRect/>
          </a:stretch>
        </p:blipFill>
        <p:spPr>
          <a:xfrm>
            <a:off x="6582534" y="2064473"/>
            <a:ext cx="925200" cy="1080000"/>
          </a:xfrm>
          <a:prstGeom prst="rect">
            <a:avLst/>
          </a:prstGeom>
        </p:spPr>
      </p:pic>
      <p:pic>
        <p:nvPicPr>
          <p:cNvPr id="27" name="Picture 26">
            <a:extLst>
              <a:ext uri="{FF2B5EF4-FFF2-40B4-BE49-F238E27FC236}">
                <a16:creationId xmlns:a16="http://schemas.microsoft.com/office/drawing/2014/main" id="{3E8CF1FE-BDB9-17EB-ECA7-CEE072E4EF4A}"/>
              </a:ext>
            </a:extLst>
          </p:cNvPr>
          <p:cNvPicPr>
            <a:picLocks/>
          </p:cNvPicPr>
          <p:nvPr/>
        </p:nvPicPr>
        <p:blipFill>
          <a:blip r:embed="rId6"/>
          <a:stretch>
            <a:fillRect/>
          </a:stretch>
        </p:blipFill>
        <p:spPr>
          <a:xfrm>
            <a:off x="6598769" y="3607563"/>
            <a:ext cx="925200" cy="1080000"/>
          </a:xfrm>
          <a:prstGeom prst="rect">
            <a:avLst/>
          </a:prstGeom>
        </p:spPr>
      </p:pic>
      <p:pic>
        <p:nvPicPr>
          <p:cNvPr id="29" name="Picture 28">
            <a:extLst>
              <a:ext uri="{FF2B5EF4-FFF2-40B4-BE49-F238E27FC236}">
                <a16:creationId xmlns:a16="http://schemas.microsoft.com/office/drawing/2014/main" id="{4E413A91-B5E5-3ABE-5597-72C9163D0634}"/>
              </a:ext>
            </a:extLst>
          </p:cNvPr>
          <p:cNvPicPr>
            <a:picLocks/>
          </p:cNvPicPr>
          <p:nvPr/>
        </p:nvPicPr>
        <p:blipFill>
          <a:blip r:embed="rId7"/>
          <a:stretch>
            <a:fillRect/>
          </a:stretch>
        </p:blipFill>
        <p:spPr>
          <a:xfrm>
            <a:off x="6619193" y="5231880"/>
            <a:ext cx="925200" cy="1080000"/>
          </a:xfrm>
          <a:prstGeom prst="rect">
            <a:avLst/>
          </a:prstGeom>
        </p:spPr>
      </p:pic>
    </p:spTree>
    <p:extLst>
      <p:ext uri="{BB962C8B-B14F-4D97-AF65-F5344CB8AC3E}">
        <p14:creationId xmlns:p14="http://schemas.microsoft.com/office/powerpoint/2010/main" val="104708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61D80-3C44-C744-44CF-C34317F6811F}"/>
              </a:ext>
            </a:extLst>
          </p:cNvPr>
          <p:cNvSpPr>
            <a:spLocks noGrp="1"/>
          </p:cNvSpPr>
          <p:nvPr>
            <p:ph type="title"/>
          </p:nvPr>
        </p:nvSpPr>
        <p:spPr>
          <a:xfrm>
            <a:off x="596900" y="263998"/>
            <a:ext cx="10515600" cy="659556"/>
          </a:xfrm>
        </p:spPr>
        <p:txBody>
          <a:bodyPr/>
          <a:lstStyle/>
          <a:p>
            <a:r>
              <a:rPr lang="fr-FR" dirty="0"/>
              <a:t>CS2 - </a:t>
            </a:r>
            <a:r>
              <a:rPr lang="fr-FR" dirty="0" err="1"/>
              <a:t>Drought</a:t>
            </a:r>
            <a:endParaRPr lang="en-US" dirty="0"/>
          </a:p>
        </p:txBody>
      </p:sp>
      <p:sp>
        <p:nvSpPr>
          <p:cNvPr id="4" name="Espace réservé du contenu 2">
            <a:extLst>
              <a:ext uri="{FF2B5EF4-FFF2-40B4-BE49-F238E27FC236}">
                <a16:creationId xmlns:a16="http://schemas.microsoft.com/office/drawing/2014/main" id="{C25F79B6-7EDC-B128-545D-C03515689D4E}"/>
              </a:ext>
            </a:extLst>
          </p:cNvPr>
          <p:cNvSpPr>
            <a:spLocks noGrp="1"/>
          </p:cNvSpPr>
          <p:nvPr>
            <p:ph idx="1"/>
          </p:nvPr>
        </p:nvSpPr>
        <p:spPr>
          <a:xfrm>
            <a:off x="400493" y="875160"/>
            <a:ext cx="11238614" cy="458340"/>
          </a:xfrm>
        </p:spPr>
        <p:txBody>
          <a:bodyPr lIns="91440" tIns="45720" rIns="91440" bIns="45720" anchor="t"/>
          <a:lstStyle/>
          <a:p>
            <a:pPr marL="0" indent="0">
              <a:buNone/>
            </a:pPr>
            <a:r>
              <a:rPr lang="en-US" b="1" noProof="0" dirty="0"/>
              <a:t>Key results 	</a:t>
            </a:r>
            <a:endParaRPr lang="en-US" sz="2000" noProof="0" dirty="0"/>
          </a:p>
          <a:p>
            <a:endParaRPr lang="en-US" b="1" noProof="0" dirty="0"/>
          </a:p>
          <a:p>
            <a:pPr marL="0" indent="0">
              <a:buNone/>
            </a:pPr>
            <a:endParaRPr lang="en-US" noProof="0" dirty="0"/>
          </a:p>
        </p:txBody>
      </p:sp>
      <p:sp>
        <p:nvSpPr>
          <p:cNvPr id="6" name="TextBox 5">
            <a:extLst>
              <a:ext uri="{FF2B5EF4-FFF2-40B4-BE49-F238E27FC236}">
                <a16:creationId xmlns:a16="http://schemas.microsoft.com/office/drawing/2014/main" id="{92A8E438-7A6C-83FF-071B-EE2489A00432}"/>
              </a:ext>
            </a:extLst>
          </p:cNvPr>
          <p:cNvSpPr txBox="1"/>
          <p:nvPr/>
        </p:nvSpPr>
        <p:spPr>
          <a:xfrm>
            <a:off x="1460500" y="1450887"/>
            <a:ext cx="3886200" cy="1200329"/>
          </a:xfrm>
          <a:prstGeom prst="rect">
            <a:avLst/>
          </a:prstGeom>
          <a:noFill/>
        </p:spPr>
        <p:txBody>
          <a:bodyPr wrap="square">
            <a:spAutoFit/>
          </a:bodyPr>
          <a:lstStyle/>
          <a:p>
            <a:pPr algn="just">
              <a:spcAft>
                <a:spcPts val="1200"/>
              </a:spcAft>
            </a:pPr>
            <a:r>
              <a:rPr lang="en-US" dirty="0"/>
              <a:t>S</a:t>
            </a:r>
            <a:r>
              <a:rPr lang="en-US" sz="1800" noProof="0" dirty="0" err="1"/>
              <a:t>ignificant</a:t>
            </a:r>
            <a:r>
              <a:rPr lang="en-US" sz="1800" noProof="0" dirty="0"/>
              <a:t> increase in drought hazard intensity, especially towards the late 21st century in southern and western Europe.</a:t>
            </a:r>
          </a:p>
        </p:txBody>
      </p:sp>
      <p:sp>
        <p:nvSpPr>
          <p:cNvPr id="8" name="TextBox 7">
            <a:extLst>
              <a:ext uri="{FF2B5EF4-FFF2-40B4-BE49-F238E27FC236}">
                <a16:creationId xmlns:a16="http://schemas.microsoft.com/office/drawing/2014/main" id="{31F3094A-D49D-6B9E-C5B0-F63CC1F8888D}"/>
              </a:ext>
            </a:extLst>
          </p:cNvPr>
          <p:cNvSpPr txBox="1"/>
          <p:nvPr/>
        </p:nvSpPr>
        <p:spPr>
          <a:xfrm>
            <a:off x="1447800" y="3288784"/>
            <a:ext cx="3759200" cy="646331"/>
          </a:xfrm>
          <a:prstGeom prst="rect">
            <a:avLst/>
          </a:prstGeom>
          <a:noFill/>
        </p:spPr>
        <p:txBody>
          <a:bodyPr wrap="square">
            <a:spAutoFit/>
          </a:bodyPr>
          <a:lstStyle/>
          <a:p>
            <a:r>
              <a:rPr lang="en-US" dirty="0"/>
              <a:t>Selected hotspots differ in relation to social vulnerability</a:t>
            </a:r>
          </a:p>
        </p:txBody>
      </p:sp>
      <p:sp>
        <p:nvSpPr>
          <p:cNvPr id="10" name="TextBox 9">
            <a:extLst>
              <a:ext uri="{FF2B5EF4-FFF2-40B4-BE49-F238E27FC236}">
                <a16:creationId xmlns:a16="http://schemas.microsoft.com/office/drawing/2014/main" id="{76311CB5-ECF7-DE38-464C-AA4C07D08674}"/>
              </a:ext>
            </a:extLst>
          </p:cNvPr>
          <p:cNvSpPr txBox="1"/>
          <p:nvPr/>
        </p:nvSpPr>
        <p:spPr>
          <a:xfrm>
            <a:off x="1339850" y="5004485"/>
            <a:ext cx="4197350" cy="923330"/>
          </a:xfrm>
          <a:prstGeom prst="rect">
            <a:avLst/>
          </a:prstGeom>
          <a:noFill/>
        </p:spPr>
        <p:txBody>
          <a:bodyPr wrap="square">
            <a:spAutoFit/>
          </a:bodyPr>
          <a:lstStyle/>
          <a:p>
            <a:r>
              <a:rPr lang="en-US" dirty="0"/>
              <a:t>The negative impact of drought on land quality is generally limited and spatially dispersed.</a:t>
            </a:r>
          </a:p>
        </p:txBody>
      </p:sp>
      <p:sp>
        <p:nvSpPr>
          <p:cNvPr id="12" name="TextBox 11">
            <a:extLst>
              <a:ext uri="{FF2B5EF4-FFF2-40B4-BE49-F238E27FC236}">
                <a16:creationId xmlns:a16="http://schemas.microsoft.com/office/drawing/2014/main" id="{2C7198E3-F2FE-0419-B6E5-2D141AE83FFA}"/>
              </a:ext>
            </a:extLst>
          </p:cNvPr>
          <p:cNvSpPr txBox="1"/>
          <p:nvPr/>
        </p:nvSpPr>
        <p:spPr>
          <a:xfrm>
            <a:off x="7213600" y="1413986"/>
            <a:ext cx="4559300" cy="1477328"/>
          </a:xfrm>
          <a:prstGeom prst="rect">
            <a:avLst/>
          </a:prstGeom>
          <a:noFill/>
        </p:spPr>
        <p:txBody>
          <a:bodyPr wrap="square">
            <a:spAutoFit/>
          </a:bodyPr>
          <a:lstStyle/>
          <a:p>
            <a:r>
              <a:rPr lang="en-US" dirty="0"/>
              <a:t>The overall impact of drought is perceived as being the highest on people living in rural areas, as well as on people with chronic medical conditions. </a:t>
            </a:r>
          </a:p>
        </p:txBody>
      </p:sp>
      <p:pic>
        <p:nvPicPr>
          <p:cNvPr id="13" name="Picture 12">
            <a:extLst>
              <a:ext uri="{FF2B5EF4-FFF2-40B4-BE49-F238E27FC236}">
                <a16:creationId xmlns:a16="http://schemas.microsoft.com/office/drawing/2014/main" id="{F092EEB6-9AC9-A6A7-9ACF-6B6F82F2C3A2}"/>
              </a:ext>
            </a:extLst>
          </p:cNvPr>
          <p:cNvPicPr>
            <a:picLocks noChangeAspect="1"/>
          </p:cNvPicPr>
          <p:nvPr/>
        </p:nvPicPr>
        <p:blipFill>
          <a:blip r:embed="rId2"/>
          <a:stretch>
            <a:fillRect/>
          </a:stretch>
        </p:blipFill>
        <p:spPr>
          <a:xfrm>
            <a:off x="490984" y="1480025"/>
            <a:ext cx="926527" cy="1080000"/>
          </a:xfrm>
          <a:prstGeom prst="rect">
            <a:avLst/>
          </a:prstGeom>
        </p:spPr>
      </p:pic>
      <p:pic>
        <p:nvPicPr>
          <p:cNvPr id="14" name="Picture 13">
            <a:extLst>
              <a:ext uri="{FF2B5EF4-FFF2-40B4-BE49-F238E27FC236}">
                <a16:creationId xmlns:a16="http://schemas.microsoft.com/office/drawing/2014/main" id="{C3A44CC3-396A-1DA4-1FF9-F1FCD981E1C8}"/>
              </a:ext>
            </a:extLst>
          </p:cNvPr>
          <p:cNvPicPr>
            <a:picLocks/>
          </p:cNvPicPr>
          <p:nvPr/>
        </p:nvPicPr>
        <p:blipFill>
          <a:blip r:embed="rId3"/>
          <a:stretch>
            <a:fillRect/>
          </a:stretch>
        </p:blipFill>
        <p:spPr>
          <a:xfrm>
            <a:off x="487319" y="3130238"/>
            <a:ext cx="925200" cy="1080000"/>
          </a:xfrm>
          <a:prstGeom prst="rect">
            <a:avLst/>
          </a:prstGeom>
        </p:spPr>
      </p:pic>
      <p:pic>
        <p:nvPicPr>
          <p:cNvPr id="15" name="Picture 14">
            <a:extLst>
              <a:ext uri="{FF2B5EF4-FFF2-40B4-BE49-F238E27FC236}">
                <a16:creationId xmlns:a16="http://schemas.microsoft.com/office/drawing/2014/main" id="{B550B7D5-8C06-0AE6-60B3-2487EE5E52DE}"/>
              </a:ext>
            </a:extLst>
          </p:cNvPr>
          <p:cNvPicPr>
            <a:picLocks/>
          </p:cNvPicPr>
          <p:nvPr/>
        </p:nvPicPr>
        <p:blipFill>
          <a:blip r:embed="rId4"/>
          <a:stretch>
            <a:fillRect/>
          </a:stretch>
        </p:blipFill>
        <p:spPr>
          <a:xfrm>
            <a:off x="449218" y="4925766"/>
            <a:ext cx="925200" cy="1080000"/>
          </a:xfrm>
          <a:prstGeom prst="rect">
            <a:avLst/>
          </a:prstGeom>
        </p:spPr>
      </p:pic>
      <p:pic>
        <p:nvPicPr>
          <p:cNvPr id="16" name="Picture 15">
            <a:extLst>
              <a:ext uri="{FF2B5EF4-FFF2-40B4-BE49-F238E27FC236}">
                <a16:creationId xmlns:a16="http://schemas.microsoft.com/office/drawing/2014/main" id="{52F2E9FC-11BD-1ADF-266C-3537D38E5369}"/>
              </a:ext>
            </a:extLst>
          </p:cNvPr>
          <p:cNvPicPr>
            <a:picLocks/>
          </p:cNvPicPr>
          <p:nvPr/>
        </p:nvPicPr>
        <p:blipFill>
          <a:blip r:embed="rId5"/>
          <a:stretch>
            <a:fillRect/>
          </a:stretch>
        </p:blipFill>
        <p:spPr>
          <a:xfrm>
            <a:off x="6188834" y="1467573"/>
            <a:ext cx="925200" cy="1080000"/>
          </a:xfrm>
          <a:prstGeom prst="rect">
            <a:avLst/>
          </a:prstGeom>
        </p:spPr>
      </p:pic>
      <p:pic>
        <p:nvPicPr>
          <p:cNvPr id="17" name="Picture 16">
            <a:extLst>
              <a:ext uri="{FF2B5EF4-FFF2-40B4-BE49-F238E27FC236}">
                <a16:creationId xmlns:a16="http://schemas.microsoft.com/office/drawing/2014/main" id="{5B90CDF2-EBBC-EEE8-B33E-80602565AF24}"/>
              </a:ext>
            </a:extLst>
          </p:cNvPr>
          <p:cNvPicPr>
            <a:picLocks/>
          </p:cNvPicPr>
          <p:nvPr/>
        </p:nvPicPr>
        <p:blipFill>
          <a:blip r:embed="rId6"/>
          <a:stretch>
            <a:fillRect/>
          </a:stretch>
        </p:blipFill>
        <p:spPr>
          <a:xfrm>
            <a:off x="6192369" y="3112263"/>
            <a:ext cx="925200" cy="1080000"/>
          </a:xfrm>
          <a:prstGeom prst="rect">
            <a:avLst/>
          </a:prstGeom>
        </p:spPr>
      </p:pic>
      <p:sp>
        <p:nvSpPr>
          <p:cNvPr id="19" name="TextBox 18">
            <a:extLst>
              <a:ext uri="{FF2B5EF4-FFF2-40B4-BE49-F238E27FC236}">
                <a16:creationId xmlns:a16="http://schemas.microsoft.com/office/drawing/2014/main" id="{28F145A8-D3EE-EB26-2B70-29EF40B526F5}"/>
              </a:ext>
            </a:extLst>
          </p:cNvPr>
          <p:cNvSpPr txBox="1"/>
          <p:nvPr/>
        </p:nvSpPr>
        <p:spPr>
          <a:xfrm>
            <a:off x="7169150" y="3089186"/>
            <a:ext cx="4260850" cy="923330"/>
          </a:xfrm>
          <a:prstGeom prst="rect">
            <a:avLst/>
          </a:prstGeom>
          <a:noFill/>
        </p:spPr>
        <p:txBody>
          <a:bodyPr wrap="square">
            <a:spAutoFit/>
          </a:bodyPr>
          <a:lstStyle/>
          <a:p>
            <a:pPr algn="just">
              <a:spcAft>
                <a:spcPts val="1200"/>
              </a:spcAft>
            </a:pPr>
            <a:r>
              <a:rPr lang="en-US" dirty="0"/>
              <a:t>Stakeholders identify agriculture and water as the most affected sectors.</a:t>
            </a:r>
          </a:p>
        </p:txBody>
      </p:sp>
      <p:sp>
        <p:nvSpPr>
          <p:cNvPr id="26" name="TextBox 25">
            <a:extLst>
              <a:ext uri="{FF2B5EF4-FFF2-40B4-BE49-F238E27FC236}">
                <a16:creationId xmlns:a16="http://schemas.microsoft.com/office/drawing/2014/main" id="{189FAF90-7789-353D-1D16-6F532763C564}"/>
              </a:ext>
            </a:extLst>
          </p:cNvPr>
          <p:cNvSpPr txBox="1"/>
          <p:nvPr/>
        </p:nvSpPr>
        <p:spPr>
          <a:xfrm>
            <a:off x="7251700" y="4738985"/>
            <a:ext cx="4641850" cy="1754326"/>
          </a:xfrm>
          <a:prstGeom prst="rect">
            <a:avLst/>
          </a:prstGeom>
          <a:noFill/>
        </p:spPr>
        <p:txBody>
          <a:bodyPr wrap="square">
            <a:spAutoFit/>
          </a:bodyPr>
          <a:lstStyle/>
          <a:p>
            <a:r>
              <a:rPr lang="en-US" dirty="0"/>
              <a:t>Stakeholders emphasize the efficiency of financial mechanisms for increasing the resilience of agriculture to drought, e.g., subsidies for irrigation systems, support for R&amp;D in agriculture.</a:t>
            </a:r>
          </a:p>
        </p:txBody>
      </p:sp>
      <p:pic>
        <p:nvPicPr>
          <p:cNvPr id="27" name="Picture 26">
            <a:extLst>
              <a:ext uri="{FF2B5EF4-FFF2-40B4-BE49-F238E27FC236}">
                <a16:creationId xmlns:a16="http://schemas.microsoft.com/office/drawing/2014/main" id="{DF2C3E76-ED55-7A70-3381-C3F8BF8813F3}"/>
              </a:ext>
            </a:extLst>
          </p:cNvPr>
          <p:cNvPicPr>
            <a:picLocks noChangeAspect="1"/>
          </p:cNvPicPr>
          <p:nvPr/>
        </p:nvPicPr>
        <p:blipFill>
          <a:blip r:embed="rId7"/>
          <a:stretch>
            <a:fillRect/>
          </a:stretch>
        </p:blipFill>
        <p:spPr>
          <a:xfrm>
            <a:off x="6065649" y="5013227"/>
            <a:ext cx="1191815" cy="1019273"/>
          </a:xfrm>
          <a:prstGeom prst="rect">
            <a:avLst/>
          </a:prstGeom>
        </p:spPr>
      </p:pic>
    </p:spTree>
    <p:extLst>
      <p:ext uri="{BB962C8B-B14F-4D97-AF65-F5344CB8AC3E}">
        <p14:creationId xmlns:p14="http://schemas.microsoft.com/office/powerpoint/2010/main" val="1471884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67DF03-FB25-6ACB-5911-3DC18EED93A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7F72F8AD-B3BD-AD04-BF4B-422505A1177A}"/>
              </a:ext>
            </a:extLst>
          </p:cNvPr>
          <p:cNvSpPr>
            <a:spLocks noGrp="1"/>
          </p:cNvSpPr>
          <p:nvPr>
            <p:ph type="title"/>
          </p:nvPr>
        </p:nvSpPr>
        <p:spPr>
          <a:xfrm>
            <a:off x="762000" y="365598"/>
            <a:ext cx="10515600" cy="659556"/>
          </a:xfrm>
        </p:spPr>
        <p:txBody>
          <a:bodyPr/>
          <a:lstStyle/>
          <a:p>
            <a:r>
              <a:rPr lang="fr-FR" dirty="0"/>
              <a:t>CS2 - Drought</a:t>
            </a:r>
          </a:p>
        </p:txBody>
      </p:sp>
      <p:sp>
        <p:nvSpPr>
          <p:cNvPr id="3" name="Espace réservé du contenu 2">
            <a:extLst>
              <a:ext uri="{FF2B5EF4-FFF2-40B4-BE49-F238E27FC236}">
                <a16:creationId xmlns:a16="http://schemas.microsoft.com/office/drawing/2014/main" id="{F20BCDF7-EE65-7465-31DE-AC32F424FFF4}"/>
              </a:ext>
            </a:extLst>
          </p:cNvPr>
          <p:cNvSpPr>
            <a:spLocks noGrp="1"/>
          </p:cNvSpPr>
          <p:nvPr>
            <p:ph idx="1"/>
          </p:nvPr>
        </p:nvSpPr>
        <p:spPr>
          <a:xfrm>
            <a:off x="565297" y="1096967"/>
            <a:ext cx="10191603" cy="4770433"/>
          </a:xfrm>
        </p:spPr>
        <p:txBody>
          <a:bodyPr lIns="91440" tIns="45720" rIns="91440" bIns="45720" anchor="t"/>
          <a:lstStyle/>
          <a:p>
            <a:pPr marL="0" indent="0">
              <a:buNone/>
            </a:pPr>
            <a:r>
              <a:rPr lang="en-US" b="1" noProof="0" dirty="0"/>
              <a:t>DSS – </a:t>
            </a:r>
            <a:r>
              <a:rPr lang="en-US" b="1" noProof="0" dirty="0">
                <a:solidFill>
                  <a:srgbClr val="00B050"/>
                </a:solidFill>
              </a:rPr>
              <a:t>Exploratory module: </a:t>
            </a:r>
            <a:r>
              <a:rPr lang="en-US" b="1" noProof="0" dirty="0"/>
              <a:t>	</a:t>
            </a:r>
          </a:p>
          <a:p>
            <a:pPr marL="0" indent="0">
              <a:buNone/>
            </a:pPr>
            <a:endParaRPr lang="en-US" b="1" noProof="0" dirty="0"/>
          </a:p>
          <a:p>
            <a:pPr lvl="1" algn="just">
              <a:spcAft>
                <a:spcPts val="600"/>
              </a:spcAft>
            </a:pPr>
            <a:r>
              <a:rPr lang="en-US" sz="2400" noProof="0" dirty="0"/>
              <a:t>Provides full datasets developed in CS2</a:t>
            </a:r>
          </a:p>
          <a:p>
            <a:pPr lvl="1" algn="just">
              <a:spcAft>
                <a:spcPts val="600"/>
              </a:spcAft>
            </a:pPr>
            <a:r>
              <a:rPr lang="en-US" sz="2400" dirty="0"/>
              <a:t>Allows a more in-depth/customized analysis</a:t>
            </a:r>
          </a:p>
          <a:p>
            <a:pPr lvl="1" algn="just">
              <a:spcAft>
                <a:spcPts val="600"/>
              </a:spcAft>
            </a:pPr>
            <a:r>
              <a:rPr lang="en-US" sz="2400" noProof="0" dirty="0"/>
              <a:t>Covers:</a:t>
            </a:r>
          </a:p>
          <a:p>
            <a:pPr lvl="2" algn="just">
              <a:spcBef>
                <a:spcPts val="600"/>
              </a:spcBef>
              <a:spcAft>
                <a:spcPts val="1200"/>
              </a:spcAft>
            </a:pPr>
            <a:r>
              <a:rPr lang="en-US" sz="2800" dirty="0"/>
              <a:t>HAZARD </a:t>
            </a:r>
          </a:p>
          <a:p>
            <a:pPr lvl="2" algn="just">
              <a:spcBef>
                <a:spcPts val="600"/>
              </a:spcBef>
              <a:spcAft>
                <a:spcPts val="1200"/>
              </a:spcAft>
            </a:pPr>
            <a:r>
              <a:rPr lang="en-US" sz="2800" dirty="0"/>
              <a:t>EXPOSURE </a:t>
            </a:r>
            <a:endParaRPr lang="en-US" sz="2400" dirty="0"/>
          </a:p>
          <a:p>
            <a:pPr lvl="2" algn="just">
              <a:spcBef>
                <a:spcPts val="600"/>
              </a:spcBef>
              <a:spcAft>
                <a:spcPts val="1200"/>
              </a:spcAft>
            </a:pPr>
            <a:r>
              <a:rPr lang="en-US" sz="2800" dirty="0"/>
              <a:t>VULNERABILITY </a:t>
            </a:r>
          </a:p>
          <a:p>
            <a:pPr lvl="2" algn="just">
              <a:spcBef>
                <a:spcPts val="600"/>
              </a:spcBef>
              <a:spcAft>
                <a:spcPts val="1200"/>
              </a:spcAft>
            </a:pPr>
            <a:r>
              <a:rPr lang="en-US" sz="2800" dirty="0"/>
              <a:t>IMPACT dimensions</a:t>
            </a:r>
          </a:p>
          <a:p>
            <a:pPr marL="0" indent="0" algn="just">
              <a:spcAft>
                <a:spcPts val="600"/>
              </a:spcAft>
              <a:buNone/>
            </a:pPr>
            <a:endParaRPr lang="en-US" sz="2000" noProof="0" dirty="0"/>
          </a:p>
        </p:txBody>
      </p:sp>
    </p:spTree>
    <p:extLst>
      <p:ext uri="{BB962C8B-B14F-4D97-AF65-F5344CB8AC3E}">
        <p14:creationId xmlns:p14="http://schemas.microsoft.com/office/powerpoint/2010/main" val="25568339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6FDF5-A7AC-1758-87B9-F02A5F621818}"/>
            </a:ext>
          </a:extLst>
        </p:cNvPr>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2E41B68B-0879-97F2-B415-44A45F9C338D}"/>
              </a:ext>
            </a:extLst>
          </p:cNvPr>
          <p:cNvSpPr/>
          <p:nvPr/>
        </p:nvSpPr>
        <p:spPr>
          <a:xfrm>
            <a:off x="355600" y="2159000"/>
            <a:ext cx="5245100" cy="4419600"/>
          </a:xfrm>
          <a:prstGeom prst="roundRect">
            <a:avLst/>
          </a:prstGeom>
          <a:solidFill>
            <a:schemeClr val="accent3">
              <a:lumMod val="20000"/>
              <a:lumOff val="80000"/>
              <a:alpha val="4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ACE01D2-BDEB-2BC1-54B1-898DEA1F719A}"/>
              </a:ext>
            </a:extLst>
          </p:cNvPr>
          <p:cNvSpPr/>
          <p:nvPr/>
        </p:nvSpPr>
        <p:spPr>
          <a:xfrm>
            <a:off x="5676900" y="2209800"/>
            <a:ext cx="5727700" cy="4432300"/>
          </a:xfrm>
          <a:prstGeom prst="roundRect">
            <a:avLst/>
          </a:prstGeom>
          <a:solidFill>
            <a:schemeClr val="accent3">
              <a:lumMod val="20000"/>
              <a:lumOff val="80000"/>
              <a:alpha val="4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C8A79CEE-6750-8EB2-44CA-B86C81EC0C5F}"/>
              </a:ext>
            </a:extLst>
          </p:cNvPr>
          <p:cNvSpPr>
            <a:spLocks noGrp="1"/>
          </p:cNvSpPr>
          <p:nvPr>
            <p:ph type="title"/>
          </p:nvPr>
        </p:nvSpPr>
        <p:spPr>
          <a:xfrm>
            <a:off x="762000" y="365598"/>
            <a:ext cx="10515600" cy="659556"/>
          </a:xfrm>
        </p:spPr>
        <p:txBody>
          <a:bodyPr/>
          <a:lstStyle/>
          <a:p>
            <a:r>
              <a:rPr lang="fr-FR" dirty="0"/>
              <a:t>CS2 - Drought</a:t>
            </a:r>
          </a:p>
        </p:txBody>
      </p:sp>
      <p:sp>
        <p:nvSpPr>
          <p:cNvPr id="3" name="Espace réservé du contenu 2">
            <a:extLst>
              <a:ext uri="{FF2B5EF4-FFF2-40B4-BE49-F238E27FC236}">
                <a16:creationId xmlns:a16="http://schemas.microsoft.com/office/drawing/2014/main" id="{17747ACB-6B54-5D54-43FA-8D7393C97455}"/>
              </a:ext>
            </a:extLst>
          </p:cNvPr>
          <p:cNvSpPr>
            <a:spLocks noGrp="1"/>
          </p:cNvSpPr>
          <p:nvPr>
            <p:ph idx="1"/>
          </p:nvPr>
        </p:nvSpPr>
        <p:spPr>
          <a:xfrm>
            <a:off x="450997" y="1020767"/>
            <a:ext cx="5518003" cy="541333"/>
          </a:xfrm>
        </p:spPr>
        <p:txBody>
          <a:bodyPr lIns="91440" tIns="45720" rIns="91440" bIns="45720" anchor="t"/>
          <a:lstStyle/>
          <a:p>
            <a:pPr marL="0" indent="0">
              <a:buNone/>
            </a:pPr>
            <a:r>
              <a:rPr lang="en-US" b="1" noProof="0" dirty="0"/>
              <a:t>DSS – </a:t>
            </a:r>
            <a:r>
              <a:rPr lang="en-US" b="1" noProof="0" dirty="0">
                <a:solidFill>
                  <a:srgbClr val="00B050"/>
                </a:solidFill>
              </a:rPr>
              <a:t>Exploratory module: </a:t>
            </a:r>
            <a:r>
              <a:rPr lang="en-US" b="1" noProof="0" dirty="0"/>
              <a:t>	</a:t>
            </a:r>
          </a:p>
        </p:txBody>
      </p:sp>
      <p:sp>
        <p:nvSpPr>
          <p:cNvPr id="6" name="TextBox 5">
            <a:extLst>
              <a:ext uri="{FF2B5EF4-FFF2-40B4-BE49-F238E27FC236}">
                <a16:creationId xmlns:a16="http://schemas.microsoft.com/office/drawing/2014/main" id="{9B912E11-FD63-1AA1-EE6B-936A2591354A}"/>
              </a:ext>
            </a:extLst>
          </p:cNvPr>
          <p:cNvSpPr txBox="1"/>
          <p:nvPr/>
        </p:nvSpPr>
        <p:spPr>
          <a:xfrm>
            <a:off x="4953000" y="1663700"/>
            <a:ext cx="1358064" cy="400110"/>
          </a:xfrm>
          <a:prstGeom prst="rect">
            <a:avLst/>
          </a:prstGeom>
          <a:solidFill>
            <a:schemeClr val="accent6">
              <a:lumMod val="20000"/>
              <a:lumOff val="80000"/>
            </a:schemeClr>
          </a:solidFill>
        </p:spPr>
        <p:txBody>
          <a:bodyPr wrap="none" rtlCol="0">
            <a:spAutoFit/>
          </a:bodyPr>
          <a:lstStyle/>
          <a:p>
            <a:r>
              <a:rPr lang="en-US" sz="2000" b="1" dirty="0"/>
              <a:t>HAZARD</a:t>
            </a:r>
          </a:p>
        </p:txBody>
      </p:sp>
      <p:sp>
        <p:nvSpPr>
          <p:cNvPr id="9" name="TextBox 8">
            <a:extLst>
              <a:ext uri="{FF2B5EF4-FFF2-40B4-BE49-F238E27FC236}">
                <a16:creationId xmlns:a16="http://schemas.microsoft.com/office/drawing/2014/main" id="{4D116251-AFA7-CDDE-74D3-23CB5ED1D822}"/>
              </a:ext>
            </a:extLst>
          </p:cNvPr>
          <p:cNvSpPr txBox="1"/>
          <p:nvPr/>
        </p:nvSpPr>
        <p:spPr>
          <a:xfrm>
            <a:off x="520700" y="2336780"/>
            <a:ext cx="4902200" cy="2369880"/>
          </a:xfrm>
          <a:prstGeom prst="rect">
            <a:avLst/>
          </a:prstGeom>
          <a:noFill/>
        </p:spPr>
        <p:txBody>
          <a:bodyPr wrap="square" rtlCol="0">
            <a:spAutoFit/>
          </a:bodyPr>
          <a:lstStyle/>
          <a:p>
            <a:pPr marL="285750" indent="-285750">
              <a:buFont typeface="Arial" panose="020B0604020202020204" pitchFamily="34" charset="0"/>
              <a:buChar char="•"/>
            </a:pPr>
            <a:r>
              <a:rPr lang="en-US" sz="2000" b="1" dirty="0"/>
              <a:t>Present climate </a:t>
            </a:r>
          </a:p>
          <a:p>
            <a:pPr lvl="1">
              <a:spcBef>
                <a:spcPts val="600"/>
              </a:spcBef>
              <a:spcAft>
                <a:spcPts val="600"/>
              </a:spcAft>
            </a:pPr>
            <a:r>
              <a:rPr lang="en-US" sz="2000" dirty="0"/>
              <a:t>- Satellite data</a:t>
            </a:r>
          </a:p>
          <a:p>
            <a:pPr lvl="1">
              <a:spcBef>
                <a:spcPts val="600"/>
              </a:spcBef>
              <a:spcAft>
                <a:spcPts val="600"/>
              </a:spcAft>
            </a:pPr>
            <a:r>
              <a:rPr lang="en-US" sz="2000" dirty="0"/>
              <a:t>- Use of Climate Drought Index (CDI)</a:t>
            </a:r>
          </a:p>
          <a:p>
            <a:pPr lvl="1">
              <a:spcBef>
                <a:spcPts val="600"/>
              </a:spcBef>
              <a:spcAft>
                <a:spcPts val="600"/>
              </a:spcAft>
            </a:pPr>
            <a:r>
              <a:rPr lang="en-US" sz="2000" dirty="0"/>
              <a:t>- 2012-2025</a:t>
            </a:r>
          </a:p>
          <a:p>
            <a:pPr marL="742950" lvl="1" indent="-285750">
              <a:buFontTx/>
              <a:buChar char="-"/>
            </a:pPr>
            <a:endParaRPr lang="en-US" dirty="0"/>
          </a:p>
        </p:txBody>
      </p:sp>
      <p:sp>
        <p:nvSpPr>
          <p:cNvPr id="5" name="TextBox 4">
            <a:extLst>
              <a:ext uri="{FF2B5EF4-FFF2-40B4-BE49-F238E27FC236}">
                <a16:creationId xmlns:a16="http://schemas.microsoft.com/office/drawing/2014/main" id="{5EC065D0-5288-C5EF-D3A4-5E597726B61E}"/>
              </a:ext>
            </a:extLst>
          </p:cNvPr>
          <p:cNvSpPr txBox="1"/>
          <p:nvPr/>
        </p:nvSpPr>
        <p:spPr>
          <a:xfrm>
            <a:off x="5791200" y="2393087"/>
            <a:ext cx="5613400" cy="4324261"/>
          </a:xfrm>
          <a:prstGeom prst="rect">
            <a:avLst/>
          </a:prstGeom>
          <a:noFill/>
        </p:spPr>
        <p:txBody>
          <a:bodyPr wrap="square">
            <a:spAutoFit/>
          </a:bodyPr>
          <a:lstStyle/>
          <a:p>
            <a:pPr marL="285750" indent="-285750">
              <a:buFont typeface="Arial" panose="020B0604020202020204" pitchFamily="34" charset="0"/>
              <a:buChar char="•"/>
            </a:pPr>
            <a:r>
              <a:rPr lang="en-US" sz="2000" b="1" dirty="0"/>
              <a:t>Future climate</a:t>
            </a:r>
            <a:r>
              <a:rPr lang="en-US" sz="2000" dirty="0"/>
              <a:t>: </a:t>
            </a:r>
          </a:p>
          <a:p>
            <a:pPr marL="742950" lvl="1" indent="-285750">
              <a:buFontTx/>
              <a:buChar char="-"/>
            </a:pPr>
            <a:endParaRPr lang="en-US" sz="2000" dirty="0"/>
          </a:p>
          <a:p>
            <a:pPr marL="742950" lvl="1" indent="-285750">
              <a:spcBef>
                <a:spcPts val="600"/>
              </a:spcBef>
              <a:spcAft>
                <a:spcPts val="600"/>
              </a:spcAft>
              <a:buFontTx/>
              <a:buChar char="-"/>
            </a:pPr>
            <a:r>
              <a:rPr lang="en-US" sz="2000" dirty="0"/>
              <a:t>Use of </a:t>
            </a:r>
            <a:r>
              <a:rPr lang="en-US" sz="2000" dirty="0" err="1"/>
              <a:t>scPDSI</a:t>
            </a:r>
            <a:r>
              <a:rPr lang="en-US" sz="2000" dirty="0"/>
              <a:t> (Self-Calibrated Palmer Drought Severity Index)</a:t>
            </a:r>
          </a:p>
          <a:p>
            <a:pPr marL="742950" lvl="1" indent="-285750">
              <a:spcBef>
                <a:spcPts val="600"/>
              </a:spcBef>
              <a:spcAft>
                <a:spcPts val="600"/>
              </a:spcAft>
              <a:buFontTx/>
              <a:buChar char="-"/>
            </a:pPr>
            <a:r>
              <a:rPr lang="en-US" sz="2000" dirty="0"/>
              <a:t>Climate projections – ensemble of 9 models</a:t>
            </a:r>
          </a:p>
          <a:p>
            <a:pPr marL="742950" lvl="1" indent="-285750">
              <a:spcBef>
                <a:spcPts val="600"/>
              </a:spcBef>
              <a:spcAft>
                <a:spcPts val="600"/>
              </a:spcAft>
              <a:buFontTx/>
              <a:buChar char="-"/>
            </a:pPr>
            <a:r>
              <a:rPr lang="en-US" sz="2000" dirty="0"/>
              <a:t>RCP45 &amp;RCP85</a:t>
            </a:r>
          </a:p>
          <a:p>
            <a:pPr marL="742950" lvl="1" indent="-285750">
              <a:spcBef>
                <a:spcPts val="600"/>
              </a:spcBef>
              <a:spcAft>
                <a:spcPts val="600"/>
              </a:spcAft>
              <a:buFontTx/>
              <a:buChar char="-"/>
            </a:pPr>
            <a:r>
              <a:rPr lang="en-US" sz="2000" dirty="0"/>
              <a:t>2011-2040; 2041-2070; 2071-2100</a:t>
            </a:r>
          </a:p>
          <a:p>
            <a:pPr marL="742950" lvl="1" indent="-285750">
              <a:spcBef>
                <a:spcPts val="600"/>
              </a:spcBef>
              <a:spcAft>
                <a:spcPts val="600"/>
              </a:spcAft>
              <a:buFontTx/>
              <a:buChar char="-"/>
            </a:pPr>
            <a:r>
              <a:rPr lang="en-US" sz="2000" dirty="0"/>
              <a:t>4 drought intensity classes (mild, moderate, severe, extreme)</a:t>
            </a:r>
          </a:p>
          <a:p>
            <a:pPr marL="742950" lvl="1" indent="-285750">
              <a:spcBef>
                <a:spcPts val="600"/>
              </a:spcBef>
              <a:spcAft>
                <a:spcPts val="600"/>
              </a:spcAft>
              <a:buFontTx/>
              <a:buChar char="-"/>
            </a:pPr>
            <a:r>
              <a:rPr lang="en-US" sz="2000" dirty="0"/>
              <a:t>Statistical measures</a:t>
            </a:r>
          </a:p>
        </p:txBody>
      </p:sp>
      <p:pic>
        <p:nvPicPr>
          <p:cNvPr id="18" name="Picture 17">
            <a:extLst>
              <a:ext uri="{FF2B5EF4-FFF2-40B4-BE49-F238E27FC236}">
                <a16:creationId xmlns:a16="http://schemas.microsoft.com/office/drawing/2014/main" id="{A532D301-19B8-8431-53C5-6EF64A11E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23" y="3898900"/>
            <a:ext cx="2705448" cy="2425700"/>
          </a:xfrm>
          <a:prstGeom prst="rect">
            <a:avLst/>
          </a:prstGeom>
        </p:spPr>
      </p:pic>
    </p:spTree>
    <p:extLst>
      <p:ext uri="{BB962C8B-B14F-4D97-AF65-F5344CB8AC3E}">
        <p14:creationId xmlns:p14="http://schemas.microsoft.com/office/powerpoint/2010/main" val="3648933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788CE-0E84-10DE-F96C-77B7B54F6E1F}"/>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1EFD9D44-AC11-5AA8-E102-8BFFC8C6A2E1}"/>
              </a:ext>
            </a:extLst>
          </p:cNvPr>
          <p:cNvSpPr/>
          <p:nvPr/>
        </p:nvSpPr>
        <p:spPr>
          <a:xfrm>
            <a:off x="8331200" y="1930400"/>
            <a:ext cx="3454400" cy="4381500"/>
          </a:xfrm>
          <a:prstGeom prst="roundRect">
            <a:avLst/>
          </a:prstGeom>
          <a:solidFill>
            <a:srgbClr val="FFCCFF">
              <a:alpha val="4980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708FD638-2596-20C3-7C06-1247E2A5F361}"/>
              </a:ext>
            </a:extLst>
          </p:cNvPr>
          <p:cNvSpPr/>
          <p:nvPr/>
        </p:nvSpPr>
        <p:spPr>
          <a:xfrm>
            <a:off x="4381500" y="1968500"/>
            <a:ext cx="3403600" cy="4381500"/>
          </a:xfrm>
          <a:prstGeom prst="roundRect">
            <a:avLst/>
          </a:prstGeom>
          <a:solidFill>
            <a:schemeClr val="accent4">
              <a:lumMod val="20000"/>
              <a:lumOff val="8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05564ED-6101-F4F6-0B27-F50C4DE41353}"/>
              </a:ext>
            </a:extLst>
          </p:cNvPr>
          <p:cNvSpPr/>
          <p:nvPr/>
        </p:nvSpPr>
        <p:spPr>
          <a:xfrm>
            <a:off x="609600" y="1993900"/>
            <a:ext cx="3251200" cy="4381500"/>
          </a:xfrm>
          <a:prstGeom prst="roundRect">
            <a:avLst/>
          </a:prstGeom>
          <a:solidFill>
            <a:schemeClr val="accent5">
              <a:lumMod val="20000"/>
              <a:lumOff val="80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0C0C811D-D89D-DE14-668C-0B42E32CB78E}"/>
              </a:ext>
            </a:extLst>
          </p:cNvPr>
          <p:cNvSpPr>
            <a:spLocks noGrp="1"/>
          </p:cNvSpPr>
          <p:nvPr>
            <p:ph type="title"/>
          </p:nvPr>
        </p:nvSpPr>
        <p:spPr>
          <a:xfrm>
            <a:off x="762000" y="365598"/>
            <a:ext cx="10515600" cy="659556"/>
          </a:xfrm>
        </p:spPr>
        <p:txBody>
          <a:bodyPr/>
          <a:lstStyle/>
          <a:p>
            <a:r>
              <a:rPr lang="fr-FR" dirty="0"/>
              <a:t>CS2 - Drought</a:t>
            </a:r>
          </a:p>
        </p:txBody>
      </p:sp>
      <p:sp>
        <p:nvSpPr>
          <p:cNvPr id="3" name="Espace réservé du contenu 2">
            <a:extLst>
              <a:ext uri="{FF2B5EF4-FFF2-40B4-BE49-F238E27FC236}">
                <a16:creationId xmlns:a16="http://schemas.microsoft.com/office/drawing/2014/main" id="{104BEA38-87D4-68D2-3FA6-F35EFCD1B3AC}"/>
              </a:ext>
            </a:extLst>
          </p:cNvPr>
          <p:cNvSpPr>
            <a:spLocks noGrp="1"/>
          </p:cNvSpPr>
          <p:nvPr>
            <p:ph idx="1"/>
          </p:nvPr>
        </p:nvSpPr>
        <p:spPr>
          <a:xfrm>
            <a:off x="374797" y="982667"/>
            <a:ext cx="5784703" cy="935033"/>
          </a:xfrm>
        </p:spPr>
        <p:txBody>
          <a:bodyPr lIns="91440" tIns="45720" rIns="91440" bIns="45720" anchor="t"/>
          <a:lstStyle/>
          <a:p>
            <a:pPr marL="0" indent="0">
              <a:buNone/>
            </a:pPr>
            <a:r>
              <a:rPr lang="en-US" b="1" noProof="0" dirty="0"/>
              <a:t>DSS – </a:t>
            </a:r>
            <a:r>
              <a:rPr lang="en-US" b="1" noProof="0" dirty="0">
                <a:solidFill>
                  <a:srgbClr val="00B050"/>
                </a:solidFill>
              </a:rPr>
              <a:t>Exploratory module: </a:t>
            </a:r>
            <a:r>
              <a:rPr lang="en-US" b="1" noProof="0"/>
              <a:t>	</a:t>
            </a:r>
            <a:endParaRPr lang="en-US" b="1" noProof="0" dirty="0"/>
          </a:p>
        </p:txBody>
      </p:sp>
      <p:sp>
        <p:nvSpPr>
          <p:cNvPr id="7" name="TextBox 6">
            <a:extLst>
              <a:ext uri="{FF2B5EF4-FFF2-40B4-BE49-F238E27FC236}">
                <a16:creationId xmlns:a16="http://schemas.microsoft.com/office/drawing/2014/main" id="{0F2C50EE-9F50-AB6F-D31A-C7C433CBC5FB}"/>
              </a:ext>
            </a:extLst>
          </p:cNvPr>
          <p:cNvSpPr txBox="1"/>
          <p:nvPr/>
        </p:nvSpPr>
        <p:spPr>
          <a:xfrm>
            <a:off x="4699000" y="2235200"/>
            <a:ext cx="2347117" cy="400110"/>
          </a:xfrm>
          <a:prstGeom prst="rect">
            <a:avLst/>
          </a:prstGeom>
          <a:solidFill>
            <a:schemeClr val="accent4">
              <a:lumMod val="20000"/>
              <a:lumOff val="80000"/>
            </a:schemeClr>
          </a:solidFill>
        </p:spPr>
        <p:txBody>
          <a:bodyPr wrap="none" rtlCol="0">
            <a:spAutoFit/>
          </a:bodyPr>
          <a:lstStyle/>
          <a:p>
            <a:r>
              <a:rPr lang="en-US" sz="2000" b="1" dirty="0"/>
              <a:t>VULNERABILITY</a:t>
            </a:r>
          </a:p>
        </p:txBody>
      </p:sp>
      <p:sp>
        <p:nvSpPr>
          <p:cNvPr id="8" name="TextBox 7">
            <a:extLst>
              <a:ext uri="{FF2B5EF4-FFF2-40B4-BE49-F238E27FC236}">
                <a16:creationId xmlns:a16="http://schemas.microsoft.com/office/drawing/2014/main" id="{6E45A972-2B40-00A1-F07D-F589C85F1718}"/>
              </a:ext>
            </a:extLst>
          </p:cNvPr>
          <p:cNvSpPr txBox="1"/>
          <p:nvPr/>
        </p:nvSpPr>
        <p:spPr>
          <a:xfrm>
            <a:off x="9232900" y="2171700"/>
            <a:ext cx="1244251" cy="400110"/>
          </a:xfrm>
          <a:prstGeom prst="rect">
            <a:avLst/>
          </a:prstGeom>
          <a:solidFill>
            <a:srgbClr val="FF99FF"/>
          </a:solidFill>
        </p:spPr>
        <p:txBody>
          <a:bodyPr wrap="none" rtlCol="0">
            <a:spAutoFit/>
          </a:bodyPr>
          <a:lstStyle/>
          <a:p>
            <a:r>
              <a:rPr lang="en-US" sz="2000" b="1" dirty="0"/>
              <a:t>IMPACT</a:t>
            </a:r>
          </a:p>
        </p:txBody>
      </p:sp>
      <p:sp>
        <p:nvSpPr>
          <p:cNvPr id="10" name="TextBox 9">
            <a:extLst>
              <a:ext uri="{FF2B5EF4-FFF2-40B4-BE49-F238E27FC236}">
                <a16:creationId xmlns:a16="http://schemas.microsoft.com/office/drawing/2014/main" id="{992D0493-B42C-C069-7B97-649013DA69D6}"/>
              </a:ext>
            </a:extLst>
          </p:cNvPr>
          <p:cNvSpPr txBox="1"/>
          <p:nvPr/>
        </p:nvSpPr>
        <p:spPr>
          <a:xfrm>
            <a:off x="4508501" y="2908300"/>
            <a:ext cx="3238500" cy="3524042"/>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US" sz="2000" dirty="0"/>
              <a:t>Risk of poverty</a:t>
            </a:r>
          </a:p>
          <a:p>
            <a:pPr marL="285750" indent="-285750">
              <a:spcBef>
                <a:spcPts val="600"/>
              </a:spcBef>
              <a:spcAft>
                <a:spcPts val="600"/>
              </a:spcAft>
              <a:buFont typeface="Arial" panose="020B0604020202020204" pitchFamily="34" charset="0"/>
              <a:buChar char="•"/>
            </a:pPr>
            <a:r>
              <a:rPr lang="en-US" sz="2000" dirty="0"/>
              <a:t>Education level</a:t>
            </a:r>
          </a:p>
          <a:p>
            <a:pPr marL="285750" indent="-285750">
              <a:spcBef>
                <a:spcPts val="600"/>
              </a:spcBef>
              <a:spcAft>
                <a:spcPts val="600"/>
              </a:spcAft>
              <a:buFont typeface="Arial" panose="020B0604020202020204" pitchFamily="34" charset="0"/>
              <a:buChar char="•"/>
            </a:pPr>
            <a:r>
              <a:rPr lang="en-US" sz="2000" dirty="0"/>
              <a:t>Labor force employed in agriculture</a:t>
            </a:r>
          </a:p>
          <a:p>
            <a:pPr marL="285750" indent="-285750">
              <a:spcBef>
                <a:spcPts val="600"/>
              </a:spcBef>
              <a:spcAft>
                <a:spcPts val="600"/>
              </a:spcAft>
              <a:buFont typeface="Arial" panose="020B0604020202020204" pitchFamily="34" charset="0"/>
              <a:buChar char="•"/>
            </a:pPr>
            <a:r>
              <a:rPr lang="en-US" sz="2000" dirty="0"/>
              <a:t>Household income</a:t>
            </a:r>
          </a:p>
          <a:p>
            <a:pPr marL="285750" indent="-285750">
              <a:spcBef>
                <a:spcPts val="600"/>
              </a:spcBef>
              <a:spcAft>
                <a:spcPts val="600"/>
              </a:spcAft>
              <a:buFont typeface="Arial" panose="020B0604020202020204" pitchFamily="34" charset="0"/>
              <a:buChar char="•"/>
            </a:pPr>
            <a:r>
              <a:rPr lang="en-US" sz="2000" dirty="0"/>
              <a:t>Social Vulnerability Index</a:t>
            </a:r>
          </a:p>
          <a:p>
            <a:endParaRPr lang="en-US" dirty="0"/>
          </a:p>
        </p:txBody>
      </p:sp>
      <p:sp>
        <p:nvSpPr>
          <p:cNvPr id="13" name="TextBox 12">
            <a:extLst>
              <a:ext uri="{FF2B5EF4-FFF2-40B4-BE49-F238E27FC236}">
                <a16:creationId xmlns:a16="http://schemas.microsoft.com/office/drawing/2014/main" id="{065F6ADE-9952-C1E3-B218-90E55A2B3BCD}"/>
              </a:ext>
            </a:extLst>
          </p:cNvPr>
          <p:cNvSpPr txBox="1"/>
          <p:nvPr/>
        </p:nvSpPr>
        <p:spPr>
          <a:xfrm>
            <a:off x="8235950" y="2796343"/>
            <a:ext cx="3435350" cy="2554545"/>
          </a:xfrm>
          <a:prstGeom prst="rect">
            <a:avLst/>
          </a:prstGeom>
          <a:noFill/>
        </p:spPr>
        <p:txBody>
          <a:bodyPr wrap="square">
            <a:spAutoFit/>
          </a:bodyPr>
          <a:lstStyle/>
          <a:p>
            <a:pPr marL="285750" indent="-285750" algn="just">
              <a:spcBef>
                <a:spcPts val="600"/>
              </a:spcBef>
              <a:spcAft>
                <a:spcPts val="600"/>
              </a:spcAft>
              <a:buFont typeface="Arial" panose="020B0604020202020204" pitchFamily="34" charset="0"/>
              <a:buChar char="•"/>
            </a:pPr>
            <a:r>
              <a:rPr lang="en-US" sz="2000" dirty="0"/>
              <a:t>Ecosystems (land degradation)</a:t>
            </a:r>
          </a:p>
          <a:p>
            <a:pPr marL="285750" indent="-285750" algn="just">
              <a:spcBef>
                <a:spcPts val="600"/>
              </a:spcBef>
              <a:spcAft>
                <a:spcPts val="600"/>
              </a:spcAft>
              <a:buFont typeface="Arial" panose="020B0604020202020204" pitchFamily="34" charset="0"/>
              <a:buChar char="•"/>
            </a:pPr>
            <a:r>
              <a:rPr lang="en-US" sz="2000" dirty="0"/>
              <a:t>Social and gender aspects</a:t>
            </a:r>
          </a:p>
          <a:p>
            <a:pPr marL="285750" indent="-285750" algn="just">
              <a:spcBef>
                <a:spcPts val="600"/>
              </a:spcBef>
              <a:spcAft>
                <a:spcPts val="600"/>
              </a:spcAft>
              <a:buFont typeface="Arial" panose="020B0604020202020204" pitchFamily="34" charset="0"/>
              <a:buChar char="•"/>
            </a:pPr>
            <a:r>
              <a:rPr lang="en-US" sz="2000" dirty="0"/>
              <a:t>Capabilities/life aspects more impacted by drought</a:t>
            </a:r>
            <a:endParaRPr lang="en-US" sz="2000" noProof="0" dirty="0"/>
          </a:p>
        </p:txBody>
      </p:sp>
      <p:sp>
        <p:nvSpPr>
          <p:cNvPr id="16" name="TextBox 15">
            <a:extLst>
              <a:ext uri="{FF2B5EF4-FFF2-40B4-BE49-F238E27FC236}">
                <a16:creationId xmlns:a16="http://schemas.microsoft.com/office/drawing/2014/main" id="{87D6821B-3426-AE3F-1CAE-B95774E64AB5}"/>
              </a:ext>
            </a:extLst>
          </p:cNvPr>
          <p:cNvSpPr txBox="1"/>
          <p:nvPr/>
        </p:nvSpPr>
        <p:spPr>
          <a:xfrm>
            <a:off x="1384300" y="2247900"/>
            <a:ext cx="1669047" cy="400110"/>
          </a:xfrm>
          <a:prstGeom prst="rect">
            <a:avLst/>
          </a:prstGeom>
          <a:solidFill>
            <a:schemeClr val="accent5">
              <a:lumMod val="20000"/>
              <a:lumOff val="80000"/>
            </a:schemeClr>
          </a:solidFill>
        </p:spPr>
        <p:txBody>
          <a:bodyPr wrap="none" rtlCol="0">
            <a:spAutoFit/>
          </a:bodyPr>
          <a:lstStyle/>
          <a:p>
            <a:r>
              <a:rPr lang="en-US" sz="2000" b="1" dirty="0"/>
              <a:t>EXPOSURE</a:t>
            </a:r>
          </a:p>
        </p:txBody>
      </p:sp>
      <p:sp>
        <p:nvSpPr>
          <p:cNvPr id="4" name="TextBox 3">
            <a:extLst>
              <a:ext uri="{FF2B5EF4-FFF2-40B4-BE49-F238E27FC236}">
                <a16:creationId xmlns:a16="http://schemas.microsoft.com/office/drawing/2014/main" id="{50396B4A-A268-5C64-E78F-CFAF59A3C52E}"/>
              </a:ext>
            </a:extLst>
          </p:cNvPr>
          <p:cNvSpPr txBox="1"/>
          <p:nvPr/>
        </p:nvSpPr>
        <p:spPr>
          <a:xfrm>
            <a:off x="622300" y="2870200"/>
            <a:ext cx="2896947" cy="400110"/>
          </a:xfrm>
          <a:prstGeom prst="rect">
            <a:avLst/>
          </a:prstGeom>
          <a:noFill/>
        </p:spPr>
        <p:txBody>
          <a:bodyPr wrap="none" rtlCol="0">
            <a:spAutoFit/>
          </a:bodyPr>
          <a:lstStyle/>
          <a:p>
            <a:pPr marL="285750" indent="-285750">
              <a:buFont typeface="Arial" panose="020B0604020202020204" pitchFamily="34" charset="0"/>
              <a:buChar char="•"/>
            </a:pPr>
            <a:r>
              <a:rPr lang="en-US" sz="2000" dirty="0"/>
              <a:t>Population density</a:t>
            </a:r>
          </a:p>
        </p:txBody>
      </p:sp>
    </p:spTree>
    <p:extLst>
      <p:ext uri="{BB962C8B-B14F-4D97-AF65-F5344CB8AC3E}">
        <p14:creationId xmlns:p14="http://schemas.microsoft.com/office/powerpoint/2010/main" val="143832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95F12661-EB6B-C8FD-D946-57B7940B24AB}"/>
              </a:ext>
            </a:extLst>
          </p:cNvPr>
          <p:cNvPicPr>
            <a:picLocks noChangeAspect="1"/>
          </p:cNvPicPr>
          <p:nvPr/>
        </p:nvPicPr>
        <p:blipFill>
          <a:blip r:embed="rId2"/>
          <a:stretch>
            <a:fillRect/>
          </a:stretch>
        </p:blipFill>
        <p:spPr>
          <a:xfrm>
            <a:off x="203200" y="244322"/>
            <a:ext cx="12122773" cy="5962956"/>
          </a:xfrm>
          <a:prstGeom prst="rect">
            <a:avLst/>
          </a:prstGeom>
        </p:spPr>
      </p:pic>
      <p:sp>
        <p:nvSpPr>
          <p:cNvPr id="29" name="Oval 28">
            <a:extLst>
              <a:ext uri="{FF2B5EF4-FFF2-40B4-BE49-F238E27FC236}">
                <a16:creationId xmlns:a16="http://schemas.microsoft.com/office/drawing/2014/main" id="{906783FE-7F07-016C-A6D2-E7FAD059C733}"/>
              </a:ext>
            </a:extLst>
          </p:cNvPr>
          <p:cNvSpPr/>
          <p:nvPr/>
        </p:nvSpPr>
        <p:spPr>
          <a:xfrm>
            <a:off x="320027" y="1139978"/>
            <a:ext cx="2222500" cy="5969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74FC5B0-B756-DC30-1CA7-693033059E41}"/>
              </a:ext>
            </a:extLst>
          </p:cNvPr>
          <p:cNvSpPr/>
          <p:nvPr/>
        </p:nvSpPr>
        <p:spPr>
          <a:xfrm>
            <a:off x="320027" y="2663978"/>
            <a:ext cx="2222500" cy="5969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2558BD7B-E9A7-54DF-3EED-33CAB3524975}"/>
              </a:ext>
            </a:extLst>
          </p:cNvPr>
          <p:cNvSpPr/>
          <p:nvPr/>
        </p:nvSpPr>
        <p:spPr>
          <a:xfrm>
            <a:off x="2580627" y="2321078"/>
            <a:ext cx="1765300" cy="2794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200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7CC60B-84E1-6F64-CE41-84A0F2DB685F}"/>
              </a:ext>
            </a:extLst>
          </p:cNvPr>
          <p:cNvPicPr>
            <a:picLocks noChangeAspect="1"/>
          </p:cNvPicPr>
          <p:nvPr/>
        </p:nvPicPr>
        <p:blipFill>
          <a:blip r:embed="rId2"/>
          <a:stretch>
            <a:fillRect/>
          </a:stretch>
        </p:blipFill>
        <p:spPr>
          <a:xfrm>
            <a:off x="15562" y="272897"/>
            <a:ext cx="12160875" cy="5931205"/>
          </a:xfrm>
          <a:prstGeom prst="rect">
            <a:avLst/>
          </a:prstGeom>
        </p:spPr>
      </p:pic>
      <p:sp>
        <p:nvSpPr>
          <p:cNvPr id="6" name="Oval 5">
            <a:extLst>
              <a:ext uri="{FF2B5EF4-FFF2-40B4-BE49-F238E27FC236}">
                <a16:creationId xmlns:a16="http://schemas.microsoft.com/office/drawing/2014/main" id="{03DED14F-DAFC-C7E8-BAB5-DD114C291AAD}"/>
              </a:ext>
            </a:extLst>
          </p:cNvPr>
          <p:cNvSpPr/>
          <p:nvPr/>
        </p:nvSpPr>
        <p:spPr>
          <a:xfrm>
            <a:off x="256527" y="2625878"/>
            <a:ext cx="2222500" cy="596900"/>
          </a:xfrm>
          <a:prstGeom prst="ellipse">
            <a:avLst/>
          </a:pr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281D67BA-DDF2-6D65-2C5C-0E5C43D6AE01}"/>
              </a:ext>
            </a:extLst>
          </p:cNvPr>
          <p:cNvSpPr/>
          <p:nvPr/>
        </p:nvSpPr>
        <p:spPr>
          <a:xfrm>
            <a:off x="2453627" y="2232178"/>
            <a:ext cx="1765300" cy="279400"/>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7167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Thème Office">
  <a:themeElements>
    <a:clrScheme name="CrossEU">
      <a:dk1>
        <a:sysClr val="windowText" lastClr="000000"/>
      </a:dk1>
      <a:lt1>
        <a:sysClr val="window" lastClr="FFFFFF"/>
      </a:lt1>
      <a:dk2>
        <a:srgbClr val="003397"/>
      </a:dk2>
      <a:lt2>
        <a:srgbClr val="E8E8E8"/>
      </a:lt2>
      <a:accent1>
        <a:srgbClr val="1367C4"/>
      </a:accent1>
      <a:accent2>
        <a:srgbClr val="FFFFFF"/>
      </a:accent2>
      <a:accent3>
        <a:srgbClr val="8BB867"/>
      </a:accent3>
      <a:accent4>
        <a:srgbClr val="0F9ED5"/>
      </a:accent4>
      <a:accent5>
        <a:srgbClr val="FFCA00"/>
      </a:accent5>
      <a:accent6>
        <a:srgbClr val="4EA72E"/>
      </a:accent6>
      <a:hlink>
        <a:srgbClr val="EFBF0F"/>
      </a:hlink>
      <a:folHlink>
        <a:srgbClr val="96607D"/>
      </a:folHlink>
    </a:clrScheme>
    <a:fontScheme name="Personnalisé 3">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OWNLOAD ME - CROSS EU PROJECT PPT - V3" id="{0FFB742A-805B-4892-A426-C55E16BF88C7}" vid="{A13025AD-807C-49DD-BB1C-1B5ABA438D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264905d-5c2c-428f-84ab-b6c5f60f1da8" xsi:nil="true"/>
    <lcf76f155ced4ddcb4097134ff3c332f xmlns="9e629b00-1c0c-4720-b456-23aca86391b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21FDB20D36A2469686480A85A1CBA0" ma:contentTypeVersion="15" ma:contentTypeDescription="Create a new document." ma:contentTypeScope="" ma:versionID="5ed67840fbd7ebf3f82b368005b6daee">
  <xsd:schema xmlns:xsd="http://www.w3.org/2001/XMLSchema" xmlns:xs="http://www.w3.org/2001/XMLSchema" xmlns:p="http://schemas.microsoft.com/office/2006/metadata/properties" xmlns:ns2="9e629b00-1c0c-4720-b456-23aca86391b2" xmlns:ns3="1264905d-5c2c-428f-84ab-b6c5f60f1da8" targetNamespace="http://schemas.microsoft.com/office/2006/metadata/properties" ma:root="true" ma:fieldsID="ec0bbea1a6ed356a6411a88d42a23548" ns2:_="" ns3:_="">
    <xsd:import namespace="9e629b00-1c0c-4720-b456-23aca86391b2"/>
    <xsd:import namespace="1264905d-5c2c-428f-84ab-b6c5f60f1da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629b00-1c0c-4720-b456-23aca86391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3b7ecba-1681-40ea-b264-85d9e43fb3bf"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64905d-5c2c-428f-84ab-b6c5f60f1da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28177e17-0b79-49a2-b02d-ccdd8fc40015}" ma:internalName="TaxCatchAll" ma:showField="CatchAllData" ma:web="1264905d-5c2c-428f-84ab-b6c5f60f1da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E1195C-CA97-4276-B9F6-00341CC8D738}">
  <ds:schemaRefs>
    <ds:schemaRef ds:uri="http://www.w3.org/XML/1998/namespace"/>
    <ds:schemaRef ds:uri="http://schemas.openxmlformats.org/package/2006/metadata/core-properties"/>
    <ds:schemaRef ds:uri="http://schemas.microsoft.com/office/2006/metadata/properties"/>
    <ds:schemaRef ds:uri="http://purl.org/dc/dcmitype/"/>
    <ds:schemaRef ds:uri="http://schemas.microsoft.com/office/2006/documentManagement/types"/>
    <ds:schemaRef ds:uri="39de3a7d-03cc-41e5-a2c3-e7a085ef391d"/>
    <ds:schemaRef ds:uri="49cdf706-4a88-407b-89db-cdbf4519a61a"/>
    <ds:schemaRef ds:uri="http://purl.org/dc/terms/"/>
    <ds:schemaRef ds:uri="http://schemas.microsoft.com/office/infopath/2007/PartnerControls"/>
    <ds:schemaRef ds:uri="http://purl.org/dc/elements/1.1/"/>
    <ds:schemaRef ds:uri="1264905d-5c2c-428f-84ab-b6c5f60f1da8"/>
    <ds:schemaRef ds:uri="9e629b00-1c0c-4720-b456-23aca86391b2"/>
  </ds:schemaRefs>
</ds:datastoreItem>
</file>

<file path=customXml/itemProps2.xml><?xml version="1.0" encoding="utf-8"?>
<ds:datastoreItem xmlns:ds="http://schemas.openxmlformats.org/officeDocument/2006/customXml" ds:itemID="{22B516F5-A37B-4E61-AC67-8094E600F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629b00-1c0c-4720-b456-23aca86391b2"/>
    <ds:schemaRef ds:uri="1264905d-5c2c-428f-84ab-b6c5f60f1d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FB74498-C713-4286-A9AE-F9E5A7494D5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DOWNLOAD ME - CROSS EU PROJECT PPT - V3</Template>
  <TotalTime>0</TotalTime>
  <Words>558</Words>
  <Application>Microsoft Office PowerPoint</Application>
  <PresentationFormat>Widescreen</PresentationFormat>
  <Paragraphs>96</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Aptos</vt:lpstr>
      <vt:lpstr>Arial</vt:lpstr>
      <vt:lpstr>Montserrat ExtraBold</vt:lpstr>
      <vt:lpstr>Montserrat Medium</vt:lpstr>
      <vt:lpstr>Thème Office</vt:lpstr>
      <vt:lpstr>DSS Stakeholders’s Workshop</vt:lpstr>
      <vt:lpstr>CS2 - Drought</vt:lpstr>
      <vt:lpstr>CS2 - Drought</vt:lpstr>
      <vt:lpstr>CS2 - Drought</vt:lpstr>
      <vt:lpstr>CS2 - Drought</vt:lpstr>
      <vt:lpstr>CS2 - Drought</vt:lpstr>
      <vt:lpstr>CS2 - Drought</vt:lpstr>
      <vt:lpstr>PowerPoint Presentation</vt:lpstr>
      <vt:lpstr>PowerPoint Presentation</vt:lpstr>
      <vt:lpstr>PowerPoint Presentation</vt:lpstr>
      <vt:lpstr>PowerPoint Presentation</vt:lpstr>
      <vt:lpstr>PowerPoint Presentation</vt:lpstr>
      <vt:lpstr>PowerPoint Presentation</vt:lpstr>
      <vt:lpstr>CS2 - Drought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Anne-Charlotte COSTABADIE</dc:creator>
  <cp:lastModifiedBy>Liliana Velea</cp:lastModifiedBy>
  <cp:revision>98</cp:revision>
  <dcterms:created xsi:type="dcterms:W3CDTF">2024-04-22T07:18:42Z</dcterms:created>
  <dcterms:modified xsi:type="dcterms:W3CDTF">2026-05-12T07:41:57Z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0x0101008621FDB20D36A2469686480A85A1CBA0</vt:lpwstr>
  </property>
  <property fmtid="{D5CDD505-2E9C-101B-9397-08002B2CF9AE}" pid="3" name="MediaServiceImageTags">
    <vt:lpwstr/>
  </property>
</Properties>
</file>